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8"/>
  </p:notesMasterIdLst>
  <p:sldIdLst>
    <p:sldId id="256" r:id="rId2"/>
    <p:sldId id="258" r:id="rId3"/>
    <p:sldId id="266" r:id="rId4"/>
    <p:sldId id="267" r:id="rId5"/>
    <p:sldId id="268" r:id="rId6"/>
    <p:sldId id="26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ACA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7" autoAdjust="0"/>
    <p:restoredTop sz="64685" autoAdjust="0"/>
  </p:normalViewPr>
  <p:slideViewPr>
    <p:cSldViewPr snapToGrid="0">
      <p:cViewPr varScale="1">
        <p:scale>
          <a:sx n="51" d="100"/>
          <a:sy n="51" d="100"/>
        </p:scale>
        <p:origin x="1674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8" d="100"/>
          <a:sy n="68" d="100"/>
        </p:scale>
        <p:origin x="3288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00B52E-3793-4DD6-9A59-87BFE8EE24A8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F106BB-A5E8-4BC8-BD1C-5B705EDBE3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190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F106BB-A5E8-4BC8-BD1C-5B705EDBE3F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9825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total number of items in the AZSITE backlog changed as I worked through them and found some things double-counted or already done.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F106BB-A5E8-4BC8-BD1C-5B705EDBE3F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3963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The total number of items in the AZSITE backlog changed as I worked through them and found some things double-counted or already done.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F106BB-A5E8-4BC8-BD1C-5B705EDBE3F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6167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F106BB-A5E8-4BC8-BD1C-5B705EDBE3F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8155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564107C-384B-4698-ADBD-7BB881D5F6DD}" type="datetime1">
              <a:rPr lang="en-US" smtClean="0"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0AD81AB-2B89-4309-B50C-047DB73907F8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4480396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FFD8C-7498-460D-905C-234BC044C645}" type="datetime1">
              <a:rPr lang="en-US" smtClean="0"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D81AB-2B89-4309-B50C-047DB7390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573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B295B-864C-41E5-B6C6-FB24F9EBCF4E}" type="datetime1">
              <a:rPr lang="en-US" smtClean="0"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D81AB-2B89-4309-B50C-047DB7390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943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26383-244A-435A-AA41-73EEDB09CCC2}" type="datetime1">
              <a:rPr lang="en-US" smtClean="0"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D81AB-2B89-4309-B50C-047DB7390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189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D8B0C77-1FC6-4D67-8151-C8F69A7AC699}" type="datetime1">
              <a:rPr lang="en-US" smtClean="0"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AD81AB-2B89-4309-B50C-047DB73907F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8802512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F4E8E-7F7B-4D95-A1D2-D9E6FE2025C6}" type="datetime1">
              <a:rPr lang="en-US" smtClean="0"/>
              <a:t>8/7/2020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D81AB-2B89-4309-B50C-047DB7390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469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BC9E5-9B5F-4E69-9B90-52E2200BEB37}" type="datetime1">
              <a:rPr lang="en-US" smtClean="0"/>
              <a:t>8/7/2020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D81AB-2B89-4309-B50C-047DB7390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975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13504-8DAA-4C9D-8084-0696A1852C3F}" type="datetime1">
              <a:rPr lang="en-US" smtClean="0"/>
              <a:t>8/7/2020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D81AB-2B89-4309-B50C-047DB7390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986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4BDBE-EDCB-4BF3-BF3A-4FCDEA5B6C33}" type="datetime1">
              <a:rPr lang="en-US" smtClean="0"/>
              <a:t>8/7/2020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D81AB-2B89-4309-B50C-047DB7390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336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FA63F47-1093-4CB1-81F4-12B1DCB328E3}" type="datetime1">
              <a:rPr lang="en-US" smtClean="0"/>
              <a:t>8/7/2020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AD81AB-2B89-4309-B50C-047DB73907F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73291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CA44692-613C-44F9-A477-4C854A7F35E5}" type="datetime1">
              <a:rPr lang="en-US" smtClean="0"/>
              <a:t>8/7/2020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AD81AB-2B89-4309-B50C-047DB73907F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11804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FB7D5AB6-F0A0-4120-8DF7-97FA918BFAB6}" type="datetime1">
              <a:rPr lang="en-US" smtClean="0"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A0AD81AB-2B89-4309-B50C-047DB73907F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13246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ACA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D5F5E2-A790-42D7-B1F7-5AE54F51FA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29669" y="2717157"/>
            <a:ext cx="8361229" cy="1218763"/>
          </a:xfrm>
        </p:spPr>
        <p:txBody>
          <a:bodyPr/>
          <a:lstStyle/>
          <a:p>
            <a:r>
              <a:rPr lang="en-US" spc="200" dirty="0">
                <a:latin typeface="Bahnschrift SemiBold" panose="020B0502040204020203" pitchFamily="34" charset="0"/>
              </a:rPr>
              <a:t>Backlog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23CA15-2672-4539-A9BA-5C060033B8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80163" y="4369127"/>
            <a:ext cx="6831673" cy="1086237"/>
          </a:xfrm>
        </p:spPr>
        <p:txBody>
          <a:bodyPr/>
          <a:lstStyle/>
          <a:p>
            <a:r>
              <a:rPr lang="en-US" dirty="0">
                <a:latin typeface="Bahnschrift" panose="020B0502040204020203" pitchFamily="34" charset="0"/>
              </a:rPr>
              <a:t>AZSITE Consortium Board Meeting</a:t>
            </a:r>
          </a:p>
          <a:p>
            <a:r>
              <a:rPr lang="en-US" dirty="0">
                <a:latin typeface="Bahnschrift" panose="020B0502040204020203" pitchFamily="34" charset="0"/>
              </a:rPr>
              <a:t>8/5/2020</a:t>
            </a:r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1FDCCA6F-B594-455D-9410-F929D0B989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4323" y="1402636"/>
            <a:ext cx="3931920" cy="982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1408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289127-4158-4259-96D5-3FE9639ED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438149"/>
            <a:ext cx="9601200" cy="237723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ARO Site Card Backlog </a:t>
            </a:r>
            <a:br>
              <a:rPr lang="en-US" dirty="0"/>
            </a:br>
            <a:r>
              <a:rPr lang="en-US" sz="2200" dirty="0"/>
              <a:t>vs.</a:t>
            </a:r>
            <a:br>
              <a:rPr lang="en-US" dirty="0"/>
            </a:br>
            <a:r>
              <a:rPr lang="en-US" dirty="0"/>
              <a:t>AZSITE Backlog</a:t>
            </a:r>
            <a:br>
              <a:rPr lang="en-US" dirty="0"/>
            </a:br>
            <a:r>
              <a:rPr lang="en-US" sz="2200" dirty="0"/>
              <a:t>vs. </a:t>
            </a:r>
            <a:br>
              <a:rPr lang="en-US" dirty="0"/>
            </a:br>
            <a:r>
              <a:rPr lang="en-US" dirty="0"/>
              <a:t>New Submissions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9DD9BC-758B-409B-9273-AE9C35C722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0650" y="3582186"/>
            <a:ext cx="10431379" cy="2738126"/>
          </a:xfrm>
        </p:spPr>
        <p:txBody>
          <a:bodyPr/>
          <a:lstStyle/>
          <a:p>
            <a:r>
              <a:rPr lang="en-US" dirty="0"/>
              <a:t>ARO site card backlog: old fee structure projects submitted before July 1, 2018</a:t>
            </a:r>
          </a:p>
          <a:p>
            <a:r>
              <a:rPr lang="en-US" dirty="0"/>
              <a:t>AZSITE backlog: small pool of older projects passed on to AZSITE prior to new fee structure</a:t>
            </a:r>
          </a:p>
          <a:p>
            <a:r>
              <a:rPr lang="en-US" dirty="0"/>
              <a:t>Newer submittals have been prioritized in an organized workflow in the new fee structure</a:t>
            </a:r>
          </a:p>
        </p:txBody>
      </p:sp>
      <p:pic>
        <p:nvPicPr>
          <p:cNvPr id="4" name="Picture 3" descr="A close up of a sign&#10;&#10;Description automatically generated">
            <a:extLst>
              <a:ext uri="{FF2B5EF4-FFF2-40B4-BE49-F238E27FC236}">
                <a16:creationId xmlns:a16="http://schemas.microsoft.com/office/drawing/2014/main" id="{E8F28CC4-686F-4EE9-B5EC-3D4A6EDC28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960" y="68580"/>
            <a:ext cx="2468880" cy="617220"/>
          </a:xfrm>
          <a:prstGeom prst="rect">
            <a:avLst/>
          </a:prstGeo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ABD6FB-DE0E-485D-9492-25097FF5C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92788-C82B-44C6-B561-A6807DB3B83A}" type="datetime1">
              <a:rPr lang="en-US" smtClean="0"/>
              <a:t>8/7/2020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308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BB59A-32C2-4EDB-8E46-3666E19501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5674" y="528836"/>
            <a:ext cx="9601200" cy="998306"/>
          </a:xfrm>
        </p:spPr>
        <p:txBody>
          <a:bodyPr/>
          <a:lstStyle/>
          <a:p>
            <a:r>
              <a:rPr lang="en-US" dirty="0"/>
              <a:t>4/29 Meeting – Upload Priorities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F0C130-ED7E-445F-AE5B-BB75BF7217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81666"/>
            <a:ext cx="9601200" cy="4085734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Remaining AZSITE Backlog</a:t>
            </a:r>
          </a:p>
          <a:p>
            <a:pPr lvl="1"/>
            <a:r>
              <a:rPr lang="en-US" sz="2400" dirty="0"/>
              <a:t>32 projects</a:t>
            </a:r>
          </a:p>
          <a:p>
            <a:pPr lvl="1"/>
            <a:r>
              <a:rPr lang="en-US" sz="2400" dirty="0"/>
              <a:t>183 new sites</a:t>
            </a:r>
          </a:p>
          <a:p>
            <a:pPr lvl="1"/>
            <a:r>
              <a:rPr lang="en-US" sz="2400" dirty="0"/>
              <a:t>303 site updates</a:t>
            </a:r>
          </a:p>
          <a:p>
            <a:r>
              <a:rPr lang="en-US" sz="2400" dirty="0"/>
              <a:t>Remaining Site Card Backlog negatives</a:t>
            </a:r>
          </a:p>
          <a:p>
            <a:pPr lvl="1"/>
            <a:r>
              <a:rPr lang="en-US" sz="2400" dirty="0"/>
              <a:t>68 </a:t>
            </a:r>
          </a:p>
          <a:p>
            <a:r>
              <a:rPr lang="en-US" sz="2400" dirty="0"/>
              <a:t>Negative projects from newer submissions</a:t>
            </a:r>
          </a:p>
          <a:p>
            <a:pPr lvl="1"/>
            <a:r>
              <a:rPr lang="en-US" sz="2400" dirty="0"/>
              <a:t>120</a:t>
            </a:r>
          </a:p>
          <a:p>
            <a:r>
              <a:rPr lang="en-US" sz="2400" dirty="0"/>
              <a:t>Remaining Site Card Backlog </a:t>
            </a:r>
            <a:r>
              <a:rPr lang="en-US" sz="2400" dirty="0" err="1"/>
              <a:t>centerpoints</a:t>
            </a:r>
            <a:r>
              <a:rPr lang="en-US" sz="2400" dirty="0"/>
              <a:t> (Advanced Sites)</a:t>
            </a:r>
          </a:p>
          <a:p>
            <a:pPr lvl="1"/>
            <a:r>
              <a:rPr lang="en-US" sz="2400" dirty="0"/>
              <a:t>1,026 (14%)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9A1C33-53D6-4913-BA16-368E6ECEB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26383-244A-435A-AA41-73EEDB09CCC2}" type="datetime1">
              <a:rPr lang="en-US" smtClean="0"/>
              <a:t>8/7/2020</a:t>
            </a:fld>
            <a:endParaRPr lang="en-US"/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A4252C1A-3A9A-4F3C-A732-D64040F488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960" y="68580"/>
            <a:ext cx="2468880" cy="617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9898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BB59A-32C2-4EDB-8E46-3666E19501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7393" y="186647"/>
            <a:ext cx="9601200" cy="998306"/>
          </a:xfrm>
        </p:spPr>
        <p:txBody>
          <a:bodyPr/>
          <a:lstStyle/>
          <a:p>
            <a:r>
              <a:rPr lang="en-US" dirty="0"/>
              <a:t>8/5 Meeting – Upload Progress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F0C130-ED7E-445F-AE5B-BB75BF7217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0650" y="1102936"/>
            <a:ext cx="9601200" cy="5024487"/>
          </a:xfrm>
        </p:spPr>
        <p:txBody>
          <a:bodyPr>
            <a:normAutofit/>
          </a:bodyPr>
          <a:lstStyle/>
          <a:p>
            <a:r>
              <a:rPr lang="en-US" sz="2400" dirty="0"/>
              <a:t>Upload priorities:</a:t>
            </a:r>
          </a:p>
          <a:p>
            <a:pPr lvl="1"/>
            <a:r>
              <a:rPr lang="en-US" sz="2400" dirty="0"/>
              <a:t>Remaining AZSITE Backlog</a:t>
            </a:r>
          </a:p>
          <a:p>
            <a:pPr lvl="2"/>
            <a:r>
              <a:rPr lang="en-US" sz="2200" dirty="0"/>
              <a:t>3 projects (34 uploaded)</a:t>
            </a:r>
          </a:p>
          <a:p>
            <a:pPr lvl="2"/>
            <a:r>
              <a:rPr lang="en-US" sz="2200" dirty="0"/>
              <a:t>0 new sites (171 uploaded)</a:t>
            </a:r>
          </a:p>
          <a:p>
            <a:pPr lvl="2"/>
            <a:r>
              <a:rPr lang="en-US" sz="2200" dirty="0"/>
              <a:t>208 site updates (75 uploaded)</a:t>
            </a:r>
          </a:p>
          <a:p>
            <a:pPr lvl="1"/>
            <a:r>
              <a:rPr lang="en-US" sz="2400" dirty="0"/>
              <a:t>Remaining Site Card Backlog negatives</a:t>
            </a:r>
          </a:p>
          <a:p>
            <a:pPr lvl="2"/>
            <a:r>
              <a:rPr lang="en-US" sz="2200" dirty="0"/>
              <a:t>3 (143 uploaded)</a:t>
            </a:r>
          </a:p>
          <a:p>
            <a:pPr lvl="1"/>
            <a:r>
              <a:rPr lang="en-US" sz="2400" dirty="0"/>
              <a:t>Negative projects from newer submissions</a:t>
            </a:r>
          </a:p>
          <a:p>
            <a:pPr lvl="2"/>
            <a:r>
              <a:rPr lang="en-US" sz="2200" dirty="0"/>
              <a:t>0 (124 uploaded)</a:t>
            </a:r>
          </a:p>
          <a:p>
            <a:pPr lvl="1"/>
            <a:r>
              <a:rPr lang="en-US" sz="2400" dirty="0"/>
              <a:t>Remaining Site Card Backlog </a:t>
            </a:r>
            <a:r>
              <a:rPr lang="en-US" sz="2400" dirty="0" err="1"/>
              <a:t>centerpoints</a:t>
            </a:r>
            <a:r>
              <a:rPr lang="en-US" sz="2400" dirty="0"/>
              <a:t> (Advanced Sites)</a:t>
            </a:r>
          </a:p>
          <a:p>
            <a:pPr lvl="2"/>
            <a:r>
              <a:rPr lang="en-US" sz="2200" dirty="0"/>
              <a:t>116 (1.5%)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9A1C33-53D6-4913-BA16-368E6ECEB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26383-244A-435A-AA41-73EEDB09CCC2}" type="datetime1">
              <a:rPr lang="en-US" smtClean="0"/>
              <a:t>8/7/2020</a:t>
            </a:fld>
            <a:endParaRPr lang="en-US"/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A4252C1A-3A9A-4F3C-A732-D64040F488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960" y="68580"/>
            <a:ext cx="2468880" cy="617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1577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BB59A-32C2-4EDB-8E46-3666E19501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7393" y="186647"/>
            <a:ext cx="9601200" cy="998306"/>
          </a:xfrm>
        </p:spPr>
        <p:txBody>
          <a:bodyPr/>
          <a:lstStyle/>
          <a:p>
            <a:r>
              <a:rPr lang="en-US" dirty="0"/>
              <a:t>8/5 Meeting – Upload Progress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F0C130-ED7E-445F-AE5B-BB75BF7217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0650" y="1303020"/>
            <a:ext cx="9601200" cy="4824403"/>
          </a:xfrm>
        </p:spPr>
        <p:txBody>
          <a:bodyPr>
            <a:normAutofit/>
          </a:bodyPr>
          <a:lstStyle/>
          <a:p>
            <a:r>
              <a:rPr lang="en-US" sz="2400" dirty="0"/>
              <a:t>Additionally:</a:t>
            </a:r>
          </a:p>
          <a:p>
            <a:pPr lvl="1"/>
            <a:r>
              <a:rPr lang="en-US" sz="2400" dirty="0"/>
              <a:t>First uploads of new fee structure new sites</a:t>
            </a:r>
          </a:p>
          <a:p>
            <a:pPr lvl="2"/>
            <a:r>
              <a:rPr lang="en-US" sz="2200" dirty="0"/>
              <a:t>11</a:t>
            </a:r>
          </a:p>
          <a:p>
            <a:r>
              <a:rPr lang="en-US" sz="2400" dirty="0"/>
              <a:t>2020 so far:</a:t>
            </a:r>
          </a:p>
          <a:p>
            <a:pPr lvl="1"/>
            <a:r>
              <a:rPr lang="en-US" sz="2400" dirty="0"/>
              <a:t>314 projects</a:t>
            </a:r>
          </a:p>
          <a:p>
            <a:pPr lvl="1"/>
            <a:r>
              <a:rPr lang="en-US" sz="2400" dirty="0"/>
              <a:t>187 original sites</a:t>
            </a:r>
          </a:p>
          <a:p>
            <a:pPr lvl="1"/>
            <a:r>
              <a:rPr lang="en-US" sz="2400" dirty="0"/>
              <a:t>100 site updates</a:t>
            </a:r>
          </a:p>
          <a:p>
            <a:pPr lvl="1"/>
            <a:r>
              <a:rPr lang="en-US" sz="2400" dirty="0"/>
              <a:t>290 PRFs</a:t>
            </a:r>
          </a:p>
          <a:p>
            <a:pPr lvl="1"/>
            <a:r>
              <a:rPr lang="en-US" sz="2400" dirty="0"/>
              <a:t>267 site cards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9A1C33-53D6-4913-BA16-368E6ECEB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26383-244A-435A-AA41-73EEDB09CCC2}" type="datetime1">
              <a:rPr lang="en-US" smtClean="0"/>
              <a:t>8/7/2020</a:t>
            </a:fld>
            <a:endParaRPr lang="en-US"/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A4252C1A-3A9A-4F3C-A732-D64040F488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960" y="68580"/>
            <a:ext cx="2468880" cy="617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1024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58E3A-827B-41CE-A24D-8A7BE7754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8590" y="1810752"/>
            <a:ext cx="9601200" cy="3236495"/>
          </a:xfrm>
        </p:spPr>
        <p:txBody>
          <a:bodyPr anchor="ctr"/>
          <a:lstStyle/>
          <a:p>
            <a:pPr algn="ctr"/>
            <a:r>
              <a:rPr lang="en-US" dirty="0"/>
              <a:t>Questions / Comments / Discussion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i="1" dirty="0"/>
              <a:t>THANK YOU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B21F1A-A8DA-4967-B40D-CBD6E8FBE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26383-244A-435A-AA41-73EEDB09CCC2}" type="datetime1">
              <a:rPr lang="en-US" smtClean="0"/>
              <a:t>8/7/2020</a:t>
            </a:fld>
            <a:endParaRPr lang="en-US"/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CBB6D2FA-6301-461A-B790-3B6341D75E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4750" y="3120390"/>
            <a:ext cx="2468880" cy="617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766043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ustom 1">
      <a:dk1>
        <a:srgbClr val="80875D"/>
      </a:dk1>
      <a:lt1>
        <a:srgbClr val="F5EFE8"/>
      </a:lt1>
      <a:dk2>
        <a:srgbClr val="794200"/>
      </a:dk2>
      <a:lt2>
        <a:srgbClr val="DACAB8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1834</TotalTime>
  <Words>274</Words>
  <Application>Microsoft Office PowerPoint</Application>
  <PresentationFormat>Widescreen</PresentationFormat>
  <Paragraphs>52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Bahnschrift</vt:lpstr>
      <vt:lpstr>Bahnschrift SemiBold</vt:lpstr>
      <vt:lpstr>Calibri</vt:lpstr>
      <vt:lpstr>Franklin Gothic Book</vt:lpstr>
      <vt:lpstr>Crop</vt:lpstr>
      <vt:lpstr>Backlog Update</vt:lpstr>
      <vt:lpstr>ARO Site Card Backlog  vs. AZSITE Backlog vs.  New Submissions</vt:lpstr>
      <vt:lpstr>4/29 Meeting – Upload Priorities</vt:lpstr>
      <vt:lpstr>8/5 Meeting – Upload Progress</vt:lpstr>
      <vt:lpstr>8/5 Meeting – Upload Progress</vt:lpstr>
      <vt:lpstr>Questions / Comments / Discussion   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backlog</dc:title>
  <dc:creator>Gabriel McGowan</dc:creator>
  <cp:lastModifiedBy>Gabriel McGowan</cp:lastModifiedBy>
  <cp:revision>69</cp:revision>
  <dcterms:created xsi:type="dcterms:W3CDTF">2020-04-23T19:00:08Z</dcterms:created>
  <dcterms:modified xsi:type="dcterms:W3CDTF">2020-08-08T00:03:53Z</dcterms:modified>
</cp:coreProperties>
</file>