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69" r:id="rId4"/>
    <p:sldId id="266" r:id="rId5"/>
    <p:sldId id="270" r:id="rId6"/>
    <p:sldId id="271" r:id="rId7"/>
    <p:sldId id="273" r:id="rId8"/>
    <p:sldId id="27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ACA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64685" autoAdjust="0"/>
  </p:normalViewPr>
  <p:slideViewPr>
    <p:cSldViewPr snapToGrid="0">
      <p:cViewPr varScale="1">
        <p:scale>
          <a:sx n="73" d="100"/>
          <a:sy n="73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0B52E-3793-4DD6-9A59-87BFE8EE24A8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06BB-A5E8-4BC8-BD1C-5B705EDBE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9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82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96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88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69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10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8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64107C-384B-4698-ADBD-7BB881D5F6DD}" type="datetime1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8039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D8C-7498-460D-905C-234BC044C645}" type="datetime1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295B-864C-41E5-B6C6-FB24F9EBCF4E}" type="datetime1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4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8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8B0C77-1FC6-4D67-8151-C8F69A7AC699}" type="datetime1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80251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4E8E-7F7B-4D95-A1D2-D9E6FE2025C6}" type="datetime1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6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C9E5-9B5F-4E69-9B90-52E2200BEB37}" type="datetime1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7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3504-8DAA-4C9D-8084-0696A1852C3F}" type="datetime1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8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BDBE-EDCB-4BF3-BF3A-4FCDEA5B6C33}" type="datetime1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3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A63F47-1093-4CB1-81F4-12B1DCB328E3}" type="datetime1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329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A44692-613C-44F9-A477-4C854A7F35E5}" type="datetime1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180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B7D5AB6-F0A0-4120-8DF7-97FA918BFAB6}" type="datetime1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324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CA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5F5E2-A790-42D7-B1F7-5AE54F51F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9669" y="2717157"/>
            <a:ext cx="8361229" cy="1218763"/>
          </a:xfrm>
        </p:spPr>
        <p:txBody>
          <a:bodyPr/>
          <a:lstStyle/>
          <a:p>
            <a:r>
              <a:rPr lang="en-US" spc="200" dirty="0">
                <a:latin typeface="Bahnschrift SemiBold" panose="020B0502040204020203" pitchFamily="34" charset="0"/>
              </a:rPr>
              <a:t>BACKLOG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3CA15-2672-4539-A9BA-5C060033B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4369127"/>
            <a:ext cx="6831673" cy="1086237"/>
          </a:xfrm>
        </p:spPr>
        <p:txBody>
          <a:bodyPr/>
          <a:lstStyle/>
          <a:p>
            <a:r>
              <a:rPr lang="en-US" dirty="0">
                <a:latin typeface="Bahnschrift" panose="020B0502040204020203" pitchFamily="34" charset="0"/>
              </a:rPr>
              <a:t>AZSITE Consortium Board Meeting</a:t>
            </a:r>
          </a:p>
          <a:p>
            <a:r>
              <a:rPr lang="en-US" dirty="0">
                <a:latin typeface="Bahnschrift" panose="020B0502040204020203" pitchFamily="34" charset="0"/>
              </a:rPr>
              <a:t>10/28/2020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1FDCCA6F-B594-455D-9410-F929D0B98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323" y="1402636"/>
            <a:ext cx="3931920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40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9127-4158-4259-96D5-3FE9639E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38149"/>
            <a:ext cx="9601200" cy="23772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ARO Site Card Backlog </a:t>
            </a:r>
            <a:br>
              <a:rPr lang="en-US" dirty="0"/>
            </a:br>
            <a:r>
              <a:rPr lang="en-US" sz="2200" dirty="0"/>
              <a:t>vs.</a:t>
            </a:r>
            <a:br>
              <a:rPr lang="en-US" dirty="0"/>
            </a:br>
            <a:r>
              <a:rPr lang="en-US" dirty="0"/>
              <a:t>AZSITE Backlog</a:t>
            </a:r>
            <a:br>
              <a:rPr lang="en-US" dirty="0"/>
            </a:br>
            <a:r>
              <a:rPr lang="en-US" sz="2200" dirty="0"/>
              <a:t>vs. </a:t>
            </a:r>
            <a:br>
              <a:rPr lang="en-US" dirty="0"/>
            </a:br>
            <a:r>
              <a:rPr lang="en-US" dirty="0"/>
              <a:t>New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DD9BC-758B-409B-9273-AE9C35C72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3582186"/>
            <a:ext cx="10431379" cy="2738126"/>
          </a:xfrm>
        </p:spPr>
        <p:txBody>
          <a:bodyPr/>
          <a:lstStyle/>
          <a:p>
            <a:r>
              <a:rPr lang="en-US" dirty="0"/>
              <a:t>ARO site card backlog: old fee structure projects submitted before July 1, 2018</a:t>
            </a:r>
          </a:p>
          <a:p>
            <a:r>
              <a:rPr lang="en-US" dirty="0"/>
              <a:t>AZSITE backlog: small pool of older projects passed on to AZSITE prior to new fee structure.</a:t>
            </a:r>
          </a:p>
          <a:p>
            <a:pPr lvl="1"/>
            <a:r>
              <a:rPr lang="en-US" dirty="0"/>
              <a:t>Many of these were still in the ARO Site Card backlog; no longer going to talk about these separately.</a:t>
            </a:r>
          </a:p>
          <a:p>
            <a:r>
              <a:rPr lang="en-US" dirty="0"/>
              <a:t>Newer submittals have been prioritized in an organized workflow in the new fee structure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E8F28CC4-686F-4EE9-B5EC-3D4A6EDC2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BD6FB-DE0E-485D-9492-25097FF5C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788-C82B-44C6-B561-A6807DB3B83A}" type="datetime1">
              <a:rPr lang="en-US" smtClean="0"/>
              <a:t>10/27/2020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0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9127-4158-4259-96D5-3FE9639E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451" y="444615"/>
            <a:ext cx="9601200" cy="907325"/>
          </a:xfrm>
        </p:spPr>
        <p:txBody>
          <a:bodyPr>
            <a:normAutofit/>
          </a:bodyPr>
          <a:lstStyle/>
          <a:p>
            <a:r>
              <a:rPr lang="en-US" dirty="0"/>
              <a:t>More Backlog Available for Upload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DD9BC-758B-409B-9273-AE9C35C72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1515291"/>
            <a:ext cx="10431379" cy="4805021"/>
          </a:xfrm>
        </p:spPr>
        <p:txBody>
          <a:bodyPr>
            <a:normAutofit/>
          </a:bodyPr>
          <a:lstStyle/>
          <a:p>
            <a:r>
              <a:rPr lang="en-US" dirty="0"/>
              <a:t>Site Card Backlog Original Site Submissions (new sites)</a:t>
            </a:r>
          </a:p>
          <a:p>
            <a:pPr lvl="1"/>
            <a:r>
              <a:rPr lang="en-US" dirty="0"/>
              <a:t>AZSITE checks boundaries in detail against report, or generates them</a:t>
            </a:r>
          </a:p>
          <a:p>
            <a:pPr lvl="1"/>
            <a:r>
              <a:rPr lang="en-US" dirty="0"/>
              <a:t>AZSITE checks attributes (to an extent), or generates them</a:t>
            </a:r>
          </a:p>
          <a:p>
            <a:r>
              <a:rPr lang="en-US" dirty="0"/>
              <a:t>Site Card Backlog Projects</a:t>
            </a:r>
          </a:p>
          <a:p>
            <a:pPr lvl="1"/>
            <a:r>
              <a:rPr lang="en-US" dirty="0"/>
              <a:t>AZSITE checks boundaries in detail against PRF/report, or generates them</a:t>
            </a:r>
          </a:p>
          <a:p>
            <a:pPr lvl="1"/>
            <a:r>
              <a:rPr lang="en-US" dirty="0"/>
              <a:t>AZSITE checks attributes (to an extent), or generates them</a:t>
            </a:r>
          </a:p>
          <a:p>
            <a:pPr lvl="1"/>
            <a:r>
              <a:rPr lang="en-US" dirty="0"/>
              <a:t>AZSITE uploads new sites associated with project</a:t>
            </a:r>
          </a:p>
          <a:p>
            <a:pPr lvl="1"/>
            <a:r>
              <a:rPr lang="en-US" dirty="0"/>
              <a:t>AZSITE uploads basic update for site updates associated with project</a:t>
            </a:r>
          </a:p>
          <a:p>
            <a:pPr lvl="2"/>
            <a:r>
              <a:rPr lang="en-US" dirty="0"/>
              <a:t>Links site to project and references</a:t>
            </a:r>
          </a:p>
          <a:p>
            <a:r>
              <a:rPr lang="en-US" dirty="0"/>
              <a:t>Site cards and site card updates will not be uploaded until curated by the ARO.</a:t>
            </a:r>
          </a:p>
          <a:p>
            <a:r>
              <a:rPr lang="en-US" dirty="0"/>
              <a:t>New sites with this status are indicated as such in the remarks.</a:t>
            </a:r>
          </a:p>
          <a:p>
            <a:r>
              <a:rPr lang="en-US" dirty="0"/>
              <a:t>Site updates with this status are indicated as such in the history remarks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E8F28CC4-686F-4EE9-B5EC-3D4A6EDC2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BD6FB-DE0E-485D-9492-25097FF5C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788-C82B-44C6-B561-A6807DB3B83A}" type="datetime1">
              <a:rPr lang="en-US" smtClean="0"/>
              <a:t>10/27/2020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0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B59A-32C2-4EDB-8E46-3666E195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200" y="150827"/>
            <a:ext cx="4986589" cy="998306"/>
          </a:xfrm>
        </p:spPr>
        <p:txBody>
          <a:bodyPr/>
          <a:lstStyle/>
          <a:p>
            <a:r>
              <a:rPr lang="en-US" dirty="0"/>
              <a:t>Backlog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464" y="1440987"/>
            <a:ext cx="5099800" cy="4085734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Projects</a:t>
            </a:r>
          </a:p>
          <a:p>
            <a:pPr lvl="1"/>
            <a:r>
              <a:rPr lang="en-US" sz="2400" dirty="0"/>
              <a:t>326 in AZSITE attributes (279 with geometries)</a:t>
            </a:r>
          </a:p>
          <a:p>
            <a:pPr lvl="2"/>
            <a:r>
              <a:rPr lang="en-US" sz="2200" dirty="0"/>
              <a:t>136 of these are negative surveys</a:t>
            </a:r>
          </a:p>
          <a:p>
            <a:pPr lvl="1"/>
            <a:r>
              <a:rPr lang="en-US" sz="2400" dirty="0"/>
              <a:t>2,260 projects not in AZSITE attributes (2,307 without geometries)</a:t>
            </a:r>
          </a:p>
          <a:p>
            <a:pPr lvl="2"/>
            <a:r>
              <a:rPr lang="en-US" sz="2200" dirty="0"/>
              <a:t>80% have project area shapefile of some sort</a:t>
            </a:r>
          </a:p>
          <a:p>
            <a:pPr lvl="2"/>
            <a:r>
              <a:rPr lang="en-US" sz="2200" dirty="0"/>
              <a:t>Of 47 projects with attributes and no geometry, 22 have shapefiles.</a:t>
            </a:r>
          </a:p>
          <a:p>
            <a:pPr lvl="2"/>
            <a:r>
              <a:rPr lang="en-US" sz="2200" dirty="0"/>
              <a:t>Goal: 25-50 projects uploaded per week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10/27/2020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pic>
        <p:nvPicPr>
          <p:cNvPr id="7" name="Picture 6" descr="Rectangle&#10;&#10;Description automatically generated">
            <a:extLst>
              <a:ext uri="{FF2B5EF4-FFF2-40B4-BE49-F238E27FC236}">
                <a16:creationId xmlns:a16="http://schemas.microsoft.com/office/drawing/2014/main" id="{7B91373F-E533-4DAB-B0B8-CA57977089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737" y="1781666"/>
            <a:ext cx="5957657" cy="34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89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023" y="1184953"/>
            <a:ext cx="5258795" cy="468244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Original Site Submissions (new sites)</a:t>
            </a:r>
          </a:p>
          <a:p>
            <a:pPr lvl="1"/>
            <a:r>
              <a:rPr lang="en-US" sz="2400" dirty="0"/>
              <a:t>950 in AZSITE attributes (938 with geometries)</a:t>
            </a:r>
          </a:p>
          <a:p>
            <a:pPr lvl="1"/>
            <a:r>
              <a:rPr lang="en-US" sz="2400" dirty="0"/>
              <a:t>226 known to be on tribal land</a:t>
            </a:r>
          </a:p>
          <a:p>
            <a:pPr lvl="1"/>
            <a:r>
              <a:rPr lang="en-US" sz="2400" dirty="0"/>
              <a:t>6,716 not in AZSITE attributes (6,728 without geometries)</a:t>
            </a:r>
          </a:p>
          <a:p>
            <a:pPr lvl="2"/>
            <a:r>
              <a:rPr lang="en-US" sz="2200" dirty="0"/>
              <a:t>80% have site boundary shapefiles of some sort</a:t>
            </a:r>
          </a:p>
          <a:p>
            <a:pPr lvl="2"/>
            <a:r>
              <a:rPr lang="en-US" sz="2200" dirty="0"/>
              <a:t>Site cards will not be uploaded until ARO completes curation. </a:t>
            </a:r>
          </a:p>
          <a:p>
            <a:pPr lvl="3"/>
            <a:r>
              <a:rPr lang="en-US" sz="2200" dirty="0"/>
              <a:t>This is indicated in site remarks</a:t>
            </a:r>
          </a:p>
          <a:p>
            <a:pPr lvl="2"/>
            <a:r>
              <a:rPr lang="en-US" sz="2200" dirty="0"/>
              <a:t>Goal is to upload 100 new sites per week</a:t>
            </a:r>
          </a:p>
          <a:p>
            <a:endParaRPr lang="en-US" sz="2200" dirty="0"/>
          </a:p>
          <a:p>
            <a:pPr lvl="1"/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10/27/2020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pic>
        <p:nvPicPr>
          <p:cNvPr id="7" name="Picture 6" descr="A picture containing chart&#10;&#10;Description automatically generated">
            <a:extLst>
              <a:ext uri="{FF2B5EF4-FFF2-40B4-BE49-F238E27FC236}">
                <a16:creationId xmlns:a16="http://schemas.microsoft.com/office/drawing/2014/main" id="{D899A9BA-CC22-4E0E-B677-F410DBAE05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183" y="1684106"/>
            <a:ext cx="5957657" cy="340437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8579CE-197A-46ED-A5AC-8E342466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200" y="150827"/>
            <a:ext cx="4986589" cy="998306"/>
          </a:xfrm>
        </p:spPr>
        <p:txBody>
          <a:bodyPr/>
          <a:lstStyle/>
          <a:p>
            <a:r>
              <a:rPr lang="en-US" dirty="0"/>
              <a:t>Backlog Progress</a:t>
            </a:r>
          </a:p>
        </p:txBody>
      </p:sp>
    </p:spTree>
    <p:extLst>
      <p:ext uri="{BB962C8B-B14F-4D97-AF65-F5344CB8AC3E}">
        <p14:creationId xmlns:p14="http://schemas.microsoft.com/office/powerpoint/2010/main" val="142458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845" y="1295059"/>
            <a:ext cx="10319657" cy="4085734"/>
          </a:xfrm>
        </p:spPr>
        <p:txBody>
          <a:bodyPr>
            <a:normAutofit/>
          </a:bodyPr>
          <a:lstStyle/>
          <a:p>
            <a:r>
              <a:rPr lang="en-US" sz="2400" dirty="0"/>
              <a:t>Site Updates</a:t>
            </a:r>
          </a:p>
          <a:p>
            <a:pPr lvl="1"/>
            <a:r>
              <a:rPr lang="en-US" sz="2400" dirty="0"/>
              <a:t>161 basic site updates from backlog uploaded recently</a:t>
            </a:r>
          </a:p>
          <a:p>
            <a:pPr lvl="2"/>
            <a:r>
              <a:rPr lang="en-US" sz="2200" dirty="0"/>
              <a:t>Sites tied to project and reference(s)</a:t>
            </a:r>
          </a:p>
          <a:p>
            <a:pPr lvl="2"/>
            <a:r>
              <a:rPr lang="en-US" sz="2200" dirty="0"/>
              <a:t>Potential boundary update, site card update, detailed attribute update are pending ARO curation</a:t>
            </a:r>
          </a:p>
          <a:p>
            <a:pPr lvl="2"/>
            <a:r>
              <a:rPr lang="en-US" sz="2200" dirty="0"/>
              <a:t>This status is indicated in history remarks</a:t>
            </a:r>
          </a:p>
          <a:p>
            <a:pPr lvl="1"/>
            <a:r>
              <a:rPr lang="en-US" sz="2400" dirty="0"/>
              <a:t>373 total site updates from backlog are present in AZSITE</a:t>
            </a:r>
          </a:p>
          <a:p>
            <a:pPr lvl="2"/>
            <a:r>
              <a:rPr lang="en-US" sz="2200" dirty="0"/>
              <a:t>Consist of project-site link at minimum </a:t>
            </a:r>
          </a:p>
          <a:p>
            <a:pPr lvl="1"/>
            <a:r>
              <a:rPr lang="en-US" sz="2400" dirty="0"/>
              <a:t>6,753 basic updates remaining by this count</a:t>
            </a:r>
          </a:p>
          <a:p>
            <a:pPr lvl="2"/>
            <a:r>
              <a:rPr lang="en-US" sz="2000" dirty="0"/>
              <a:t>7,126 total in backlog that are not known to be on tribal land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10/27/2020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297E835-5234-4A2F-AD8E-27CF4D1D951E}"/>
              </a:ext>
            </a:extLst>
          </p:cNvPr>
          <p:cNvSpPr txBox="1">
            <a:spLocks/>
          </p:cNvSpPr>
          <p:nvPr/>
        </p:nvSpPr>
        <p:spPr>
          <a:xfrm>
            <a:off x="996200" y="150827"/>
            <a:ext cx="4986589" cy="9983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Backlog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1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023" y="1684106"/>
            <a:ext cx="5258795" cy="3404376"/>
          </a:xfrm>
        </p:spPr>
        <p:txBody>
          <a:bodyPr>
            <a:normAutofit/>
          </a:bodyPr>
          <a:lstStyle/>
          <a:p>
            <a:r>
              <a:rPr lang="en-US" sz="2400" dirty="0"/>
              <a:t>More than 4,200 backlog site centerpoints added this year</a:t>
            </a:r>
          </a:p>
          <a:p>
            <a:r>
              <a:rPr lang="en-US" sz="2400" dirty="0"/>
              <a:t>99% coverage of backlog original site submissions in advanced sites/sites</a:t>
            </a:r>
            <a:endParaRPr lang="en-US" sz="2200" dirty="0"/>
          </a:p>
          <a:p>
            <a:endParaRPr lang="en-US" sz="2200" dirty="0"/>
          </a:p>
          <a:p>
            <a:pPr lvl="1"/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10/27/2020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pic>
        <p:nvPicPr>
          <p:cNvPr id="7" name="Picture 6" descr="A picture containing chart&#10;&#10;Description automatically generated">
            <a:extLst>
              <a:ext uri="{FF2B5EF4-FFF2-40B4-BE49-F238E27FC236}">
                <a16:creationId xmlns:a16="http://schemas.microsoft.com/office/drawing/2014/main" id="{D899A9BA-CC22-4E0E-B677-F410DBAE05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183" y="1684106"/>
            <a:ext cx="5957657" cy="340437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8579CE-197A-46ED-A5AC-8E342466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200" y="150827"/>
            <a:ext cx="6214497" cy="998306"/>
          </a:xfrm>
        </p:spPr>
        <p:txBody>
          <a:bodyPr>
            <a:normAutofit/>
          </a:bodyPr>
          <a:lstStyle/>
          <a:p>
            <a:r>
              <a:rPr lang="en-US" dirty="0"/>
              <a:t>Advanced Sites Layer</a:t>
            </a:r>
          </a:p>
        </p:txBody>
      </p:sp>
    </p:spTree>
    <p:extLst>
      <p:ext uri="{BB962C8B-B14F-4D97-AF65-F5344CB8AC3E}">
        <p14:creationId xmlns:p14="http://schemas.microsoft.com/office/powerpoint/2010/main" val="41972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603981"/>
            <a:ext cx="5682343" cy="3776812"/>
          </a:xfrm>
        </p:spPr>
        <p:txBody>
          <a:bodyPr>
            <a:normAutofit/>
          </a:bodyPr>
          <a:lstStyle/>
          <a:p>
            <a:r>
              <a:rPr lang="en-US" sz="2400" dirty="0"/>
              <a:t>366 projects (128 new fee structure)</a:t>
            </a:r>
          </a:p>
          <a:p>
            <a:r>
              <a:rPr lang="en-US" sz="2400" dirty="0"/>
              <a:t>536 new sites (11 new fee structure)</a:t>
            </a:r>
          </a:p>
          <a:p>
            <a:r>
              <a:rPr lang="en-US" sz="2400" dirty="0"/>
              <a:t>275 site updates</a:t>
            </a:r>
          </a:p>
          <a:p>
            <a:r>
              <a:rPr lang="en-US" sz="2400" dirty="0"/>
              <a:t>309 PRFs</a:t>
            </a:r>
          </a:p>
          <a:p>
            <a:r>
              <a:rPr lang="en-US" sz="2400" dirty="0"/>
              <a:t>280 site cards/site card updates</a:t>
            </a:r>
          </a:p>
          <a:p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10/27/2020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297E835-5234-4A2F-AD8E-27CF4D1D951E}"/>
              </a:ext>
            </a:extLst>
          </p:cNvPr>
          <p:cNvSpPr txBox="1">
            <a:spLocks/>
          </p:cNvSpPr>
          <p:nvPr/>
        </p:nvSpPr>
        <p:spPr>
          <a:xfrm>
            <a:off x="996200" y="150827"/>
            <a:ext cx="4986589" cy="9983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Total Uploads, 2020</a:t>
            </a:r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31DF6B07-CE7B-4CFF-83D8-A11F0FF94D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103" y="1603981"/>
            <a:ext cx="5868737" cy="346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3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8E3A-827B-41CE-A24D-8A7BE775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590" y="1810752"/>
            <a:ext cx="9601200" cy="2434677"/>
          </a:xfrm>
        </p:spPr>
        <p:txBody>
          <a:bodyPr anchor="ctr"/>
          <a:lstStyle/>
          <a:p>
            <a:pPr algn="ctr"/>
            <a:r>
              <a:rPr lang="en-US" dirty="0"/>
              <a:t>THANK YOU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21F1A-A8DA-4967-B40D-CBD6E8FBE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10/27/2020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CBB6D2FA-6301-461A-B790-3B6341D75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750" y="3120390"/>
            <a:ext cx="2468880" cy="6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660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1">
      <a:dk1>
        <a:srgbClr val="80875D"/>
      </a:dk1>
      <a:lt1>
        <a:srgbClr val="F5EFE8"/>
      </a:lt1>
      <a:dk2>
        <a:srgbClr val="794200"/>
      </a:dk2>
      <a:lt2>
        <a:srgbClr val="DACAB8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2427</TotalTime>
  <Words>505</Words>
  <Application>Microsoft Office PowerPoint</Application>
  <PresentationFormat>Widescreen</PresentationFormat>
  <Paragraphs>73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Bahnschrift</vt:lpstr>
      <vt:lpstr>Bahnschrift SemiBold</vt:lpstr>
      <vt:lpstr>Calibri</vt:lpstr>
      <vt:lpstr>Franklin Gothic Book</vt:lpstr>
      <vt:lpstr>Crop</vt:lpstr>
      <vt:lpstr>BACKLOG Update</vt:lpstr>
      <vt:lpstr>ARO Site Card Backlog  vs. AZSITE Backlog vs.  New Submissions</vt:lpstr>
      <vt:lpstr>More Backlog Available for Upload</vt:lpstr>
      <vt:lpstr>Backlog Progress</vt:lpstr>
      <vt:lpstr>Backlog Progress</vt:lpstr>
      <vt:lpstr>PowerPoint Presentation</vt:lpstr>
      <vt:lpstr>Advanced Sites Layer</vt:lpstr>
      <vt:lpstr>PowerPoint Presentation</vt:lpstr>
      <vt:lpstr>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backlog</dc:title>
  <dc:creator>Gabriel McGowan</dc:creator>
  <cp:lastModifiedBy>McGowan, Gabe - (gmcgowan)</cp:lastModifiedBy>
  <cp:revision>78</cp:revision>
  <dcterms:created xsi:type="dcterms:W3CDTF">2020-04-23T19:00:08Z</dcterms:created>
  <dcterms:modified xsi:type="dcterms:W3CDTF">2020-10-28T06:10:04Z</dcterms:modified>
</cp:coreProperties>
</file>