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sldIdLst>
    <p:sldId id="256" r:id="rId2"/>
    <p:sldId id="258" r:id="rId3"/>
    <p:sldId id="262" r:id="rId4"/>
    <p:sldId id="257" r:id="rId5"/>
    <p:sldId id="264" r:id="rId6"/>
    <p:sldId id="266"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ACA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64685" autoAdjust="0"/>
  </p:normalViewPr>
  <p:slideViewPr>
    <p:cSldViewPr snapToGrid="0">
      <p:cViewPr varScale="1">
        <p:scale>
          <a:sx n="49" d="100"/>
          <a:sy n="49" d="100"/>
        </p:scale>
        <p:origin x="1734" y="36"/>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0B52E-3793-4DD6-9A59-87BFE8EE24A8}" type="datetimeFigureOut">
              <a:rPr lang="en-US" smtClean="0"/>
              <a:t>5/1/2020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F106BB-A5E8-4BC8-BD1C-5B705EDBE3FC}" type="slidenum">
              <a:rPr lang="en-US" smtClean="0"/>
              <a:t>‹#›</a:t>
            </a:fld>
            <a:endParaRPr lang="en-US"/>
          </a:p>
        </p:txBody>
      </p:sp>
    </p:spTree>
    <p:extLst>
      <p:ext uri="{BB962C8B-B14F-4D97-AF65-F5344CB8AC3E}">
        <p14:creationId xmlns:p14="http://schemas.microsoft.com/office/powerpoint/2010/main" val="363419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These are items waiting on curation from ARO staff. ARO has been short-staffed for a long period of time; they were recently able to make a new hire with an exemption from the UA’s new hiring freeze, which will allow them to devote more person-hours to curation.</a:t>
            </a:r>
          </a:p>
          <a:p>
            <a:r>
              <a:rPr lang="en-US" dirty="0"/>
              <a:t>2. With the goal of preventing any growth in the backlog. These are priorities for ARO curation; negative projects are available to me for upload. </a:t>
            </a:r>
          </a:p>
          <a:p>
            <a:r>
              <a:rPr lang="en-US" dirty="0"/>
              <a:t>3. Various stragglers; also included 229 new site cards (+600 potential updates) and 85 new PRFs</a:t>
            </a:r>
          </a:p>
          <a:p>
            <a:r>
              <a:rPr lang="en-US" dirty="0"/>
              <a:t>Have scripts for batch uploads of PRFs and site cards</a:t>
            </a:r>
          </a:p>
          <a:p>
            <a:r>
              <a:rPr lang="en-US" dirty="0"/>
              <a:t>4. disclaimer: some of the granular number breakdowns I am going to present, particularly when they relate to data already in AZSITE, have a bit of a slop factor at the edges because I was essentially checking lists of accession numbers or site numbers against each other, and there are typos etc.</a:t>
            </a:r>
          </a:p>
        </p:txBody>
      </p:sp>
      <p:sp>
        <p:nvSpPr>
          <p:cNvPr id="4" name="Slide Number Placeholder 3"/>
          <p:cNvSpPr>
            <a:spLocks noGrp="1"/>
          </p:cNvSpPr>
          <p:nvPr>
            <p:ph type="sldNum" sz="quarter" idx="5"/>
          </p:nvPr>
        </p:nvSpPr>
        <p:spPr/>
        <p:txBody>
          <a:bodyPr/>
          <a:lstStyle/>
          <a:p>
            <a:fld id="{3DF106BB-A5E8-4BC8-BD1C-5B705EDBE3FC}" type="slidenum">
              <a:rPr lang="en-US" smtClean="0"/>
              <a:t>2</a:t>
            </a:fld>
            <a:endParaRPr lang="en-US"/>
          </a:p>
        </p:txBody>
      </p:sp>
    </p:spTree>
    <p:extLst>
      <p:ext uri="{BB962C8B-B14F-4D97-AF65-F5344CB8AC3E}">
        <p14:creationId xmlns:p14="http://schemas.microsoft.com/office/powerpoint/2010/main" val="940982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backlog projects have shapefiles, both those with sites and negatives</a:t>
            </a:r>
          </a:p>
          <a:p>
            <a:r>
              <a:rPr lang="en-US" dirty="0"/>
              <a:t>About half of the negatives have been uploaded (most or all this year), as well as some with sites (some this year)</a:t>
            </a:r>
          </a:p>
          <a:p>
            <a:r>
              <a:rPr lang="en-US" dirty="0"/>
              <a:t>Have script to compile the project attributes (either from LARC or entry modules) and geometries in batches for upload; still require some manual inspection against PRFs to confirm geometry (takes ~ 5 minutes)</a:t>
            </a:r>
          </a:p>
          <a:p>
            <a:r>
              <a:rPr lang="en-US" dirty="0"/>
              <a:t>I will say here it is very helpful if people submitting these shapefiles do the work up front ensure the shapefile represents the area surveyed, e.g. not a line representing a right of way but a polygon showing the area actually surveyed around that ROW; not a point representing a well pad but a polygon showing the area around that boring location actually surveyed. This keeps my labor on these uploads to a minimum.</a:t>
            </a:r>
          </a:p>
        </p:txBody>
      </p:sp>
      <p:sp>
        <p:nvSpPr>
          <p:cNvPr id="4" name="Slide Number Placeholder 3"/>
          <p:cNvSpPr>
            <a:spLocks noGrp="1"/>
          </p:cNvSpPr>
          <p:nvPr>
            <p:ph type="sldNum" sz="quarter" idx="5"/>
          </p:nvPr>
        </p:nvSpPr>
        <p:spPr/>
        <p:txBody>
          <a:bodyPr/>
          <a:lstStyle/>
          <a:p>
            <a:fld id="{3DF106BB-A5E8-4BC8-BD1C-5B705EDBE3FC}" type="slidenum">
              <a:rPr lang="en-US" smtClean="0"/>
              <a:t>3</a:t>
            </a:fld>
            <a:endParaRPr lang="en-US"/>
          </a:p>
        </p:txBody>
      </p:sp>
    </p:spTree>
    <p:extLst>
      <p:ext uri="{BB962C8B-B14F-4D97-AF65-F5344CB8AC3E}">
        <p14:creationId xmlns:p14="http://schemas.microsoft.com/office/powerpoint/2010/main" val="467549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7,864 original submissions; 151 are known to be on tribal land, may be more. Of our 7700 original sites in the backlog not known to be on tribal land, ~6000 have shapefiles, ~2600 are known to have entry modules. The entry module inventory is not complete; I ran a quick search of submission folders for Access files, which indicated as many as about 5300 of these sites may have entry modules. I have scripts for batch upload of sites that have shapefiles and entry modules; entry modules often but not always are the starting point for site cards. If a site is passed to me and does not have an entry module, I will need to make one based on the site card prior to upload.</a:t>
            </a:r>
          </a:p>
          <a:p>
            <a:endParaRPr lang="en-US" dirty="0"/>
          </a:p>
          <a:p>
            <a:endParaRPr lang="en-US" dirty="0"/>
          </a:p>
          <a:p>
            <a:r>
              <a:rPr lang="en-US" dirty="0"/>
              <a:t>Of 7713 non-tribal original submissions, about 6200 or 80% are in AZSITE advanced sites layer, including about 3500 added in a recent effort by myself and Christina Jenkins at the ARO. I will note that for the 3200 or so </a:t>
            </a:r>
            <a:r>
              <a:rPr lang="en-US" dirty="0" err="1"/>
              <a:t>centerpoints</a:t>
            </a:r>
            <a:r>
              <a:rPr lang="en-US" dirty="0"/>
              <a:t> I compiled, I also compiled the corresponding polygons so that they are ready for upload to AZSITE once vetted by ARO. Most of these sites have shapefiles (~6000), one of the key components for uploads from my perspective, and most that do are in the ASL or the sites layer. Another ~500 or 6% are already in AZSITE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Remaining ~1000 or 14% are not in AZSITE at all (some of these may be tribal). We are going to continue working to compile </a:t>
            </a:r>
            <a:r>
              <a:rPr lang="en-US" dirty="0" err="1"/>
              <a:t>centerpoints</a:t>
            </a:r>
            <a:r>
              <a:rPr lang="en-US" dirty="0"/>
              <a:t> for these so we can close in on 100% of backlog original submissions represented in AZSITE. 540 sites with shapefiles are not in either AZSITE layer, and this is due to issues with the shapefiles (e.g. site not included in shapefile, </a:t>
            </a:r>
            <a:r>
              <a:rPr lang="en-US" dirty="0" err="1"/>
              <a:t>etc</a:t>
            </a:r>
            <a:r>
              <a:rPr lang="en-US" dirty="0"/>
              <a:t>). Issues with shapefiles or missing shapefiles are a factor that will slow down uploads once curation is complete.</a:t>
            </a:r>
          </a:p>
          <a:p>
            <a:endParaRPr lang="en-US" dirty="0"/>
          </a:p>
          <a:p>
            <a:r>
              <a:rPr lang="en-US" dirty="0"/>
              <a:t>About 2600 of these new sites are known to have entry modules, which are the second key component to uploads from my perspective as they provide the attributes in a schema similar to the </a:t>
            </a:r>
            <a:r>
              <a:rPr lang="en-US" dirty="0" err="1"/>
              <a:t>azsite</a:t>
            </a:r>
            <a:r>
              <a:rPr lang="en-US" dirty="0"/>
              <a:t> database. Entry modules are typically but not always used as a starting point for a site card by the ARO. The entry module inventory for the backlog is not yet complete. A simple search of submission folders for Access files indicates as many as nearly 5300 of these sites may have entry modules. If there is no entry module when I receive the site from ARO, I will need to create one, which is time-consuming.</a:t>
            </a:r>
          </a:p>
          <a:p>
            <a:endParaRPr lang="en-US" dirty="0"/>
          </a:p>
          <a:p>
            <a:r>
              <a:rPr lang="en-US" dirty="0"/>
              <a:t>There are about 7100 updates that are not known to be on tribal land. Based on project numbers, up to 607 of these have been uploaded, though these could be incomplete. I have a script to compile project attributes + history linking sites, addendum to remarks; doing these basic uploads while the ARO curates the updates is something we have discussed and will likely pursue.</a:t>
            </a:r>
          </a:p>
        </p:txBody>
      </p:sp>
      <p:sp>
        <p:nvSpPr>
          <p:cNvPr id="4" name="Slide Number Placeholder 3"/>
          <p:cNvSpPr>
            <a:spLocks noGrp="1"/>
          </p:cNvSpPr>
          <p:nvPr>
            <p:ph type="sldNum" sz="quarter" idx="5"/>
          </p:nvPr>
        </p:nvSpPr>
        <p:spPr/>
        <p:txBody>
          <a:bodyPr/>
          <a:lstStyle/>
          <a:p>
            <a:fld id="{3DF106BB-A5E8-4BC8-BD1C-5B705EDBE3FC}" type="slidenum">
              <a:rPr lang="en-US" smtClean="0"/>
              <a:t>4</a:t>
            </a:fld>
            <a:endParaRPr lang="en-US"/>
          </a:p>
        </p:txBody>
      </p:sp>
    </p:spTree>
    <p:extLst>
      <p:ext uri="{BB962C8B-B14F-4D97-AF65-F5344CB8AC3E}">
        <p14:creationId xmlns:p14="http://schemas.microsoft.com/office/powerpoint/2010/main" val="2354981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far I’ve uploaded 128 of these new PRFs, and the 120 negative projects in this category (not waiting on curation) are a priority for me to upload.</a:t>
            </a:r>
          </a:p>
        </p:txBody>
      </p:sp>
      <p:sp>
        <p:nvSpPr>
          <p:cNvPr id="4" name="Slide Number Placeholder 3"/>
          <p:cNvSpPr>
            <a:spLocks noGrp="1"/>
          </p:cNvSpPr>
          <p:nvPr>
            <p:ph type="sldNum" sz="quarter" idx="5"/>
          </p:nvPr>
        </p:nvSpPr>
        <p:spPr/>
        <p:txBody>
          <a:bodyPr/>
          <a:lstStyle/>
          <a:p>
            <a:fld id="{3DF106BB-A5E8-4BC8-BD1C-5B705EDBE3FC}" type="slidenum">
              <a:rPr lang="en-US" smtClean="0"/>
              <a:t>5</a:t>
            </a:fld>
            <a:endParaRPr lang="en-US"/>
          </a:p>
        </p:txBody>
      </p:sp>
    </p:spTree>
    <p:extLst>
      <p:ext uri="{BB962C8B-B14F-4D97-AF65-F5344CB8AC3E}">
        <p14:creationId xmlns:p14="http://schemas.microsoft.com/office/powerpoint/2010/main" val="2868033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F106BB-A5E8-4BC8-BD1C-5B705EDBE3FC}" type="slidenum">
              <a:rPr lang="en-US" smtClean="0"/>
              <a:t>6</a:t>
            </a:fld>
            <a:endParaRPr lang="en-US"/>
          </a:p>
        </p:txBody>
      </p:sp>
    </p:spTree>
    <p:extLst>
      <p:ext uri="{BB962C8B-B14F-4D97-AF65-F5344CB8AC3E}">
        <p14:creationId xmlns:p14="http://schemas.microsoft.com/office/powerpoint/2010/main" val="528396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564107C-384B-4698-ADBD-7BB881D5F6DD}" type="datetime1">
              <a:rPr lang="en-US" smtClean="0"/>
              <a:t>5/1/2020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0AD81AB-2B89-4309-B50C-047DB73907F8}"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4803966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5FFD8C-7498-460D-905C-234BC044C645}" type="datetime1">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227457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B295B-864C-41E5-B6C6-FB24F9EBCF4E}" type="datetime1">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385494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26383-244A-435A-AA41-73EEDB09CCC2}" type="datetime1">
              <a:rPr lang="en-US" smtClean="0"/>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2131189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D8B0C77-1FC6-4D67-8151-C8F69A7AC699}" type="datetime1">
              <a:rPr lang="en-US" smtClean="0"/>
              <a:t>5/1/2020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0AD81AB-2B89-4309-B50C-047DB73907F8}"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8802512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FF4E8E-7F7B-4D95-A1D2-D9E6FE2025C6}" type="datetime1">
              <a:rPr lang="en-US" smtClean="0"/>
              <a:t>5/1/2020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1396469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2BC9E5-9B5F-4E69-9B90-52E2200BEB37}" type="datetime1">
              <a:rPr lang="en-US" smtClean="0"/>
              <a:t>5/1/2020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2705975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C13504-8DAA-4C9D-8084-0696A1852C3F}" type="datetime1">
              <a:rPr lang="en-US" smtClean="0"/>
              <a:t>5/1/2020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3613986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4BDBE-EDCB-4BF3-BF3A-4FCDEA5B6C33}" type="datetime1">
              <a:rPr lang="en-US" smtClean="0"/>
              <a:t>5/1/2020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AD81AB-2B89-4309-B50C-047DB73907F8}" type="slidenum">
              <a:rPr lang="en-US" smtClean="0"/>
              <a:t>‹#›</a:t>
            </a:fld>
            <a:endParaRPr lang="en-US"/>
          </a:p>
        </p:txBody>
      </p:sp>
    </p:spTree>
    <p:extLst>
      <p:ext uri="{BB962C8B-B14F-4D97-AF65-F5344CB8AC3E}">
        <p14:creationId xmlns:p14="http://schemas.microsoft.com/office/powerpoint/2010/main" val="799336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FA63F47-1093-4CB1-81F4-12B1DCB328E3}" type="datetime1">
              <a:rPr lang="en-US" smtClean="0"/>
              <a:t>5/1/2020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0AD81AB-2B89-4309-B50C-047DB73907F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329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CA44692-613C-44F9-A477-4C854A7F35E5}" type="datetime1">
              <a:rPr lang="en-US" smtClean="0"/>
              <a:t>5/1/2020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0AD81AB-2B89-4309-B50C-047DB73907F8}"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11804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B7D5AB6-F0A0-4120-8DF7-97FA918BFAB6}" type="datetime1">
              <a:rPr lang="en-US" smtClean="0"/>
              <a:t>5/1/2020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0AD81AB-2B89-4309-B50C-047DB73907F8}"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32464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ACAB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F5E2-A790-42D7-B1F7-5AE54F51FAC3}"/>
              </a:ext>
            </a:extLst>
          </p:cNvPr>
          <p:cNvSpPr>
            <a:spLocks noGrp="1"/>
          </p:cNvSpPr>
          <p:nvPr>
            <p:ph type="ctrTitle"/>
          </p:nvPr>
        </p:nvSpPr>
        <p:spPr>
          <a:xfrm>
            <a:off x="1829669" y="2717157"/>
            <a:ext cx="8361229" cy="1218763"/>
          </a:xfrm>
        </p:spPr>
        <p:txBody>
          <a:bodyPr/>
          <a:lstStyle/>
          <a:p>
            <a:r>
              <a:rPr lang="en-US" spc="200" dirty="0">
                <a:latin typeface="Bahnschrift SemiBold" panose="020B0502040204020203" pitchFamily="34" charset="0"/>
              </a:rPr>
              <a:t>Backlog Update</a:t>
            </a:r>
          </a:p>
        </p:txBody>
      </p:sp>
      <p:sp>
        <p:nvSpPr>
          <p:cNvPr id="3" name="Subtitle 2">
            <a:extLst>
              <a:ext uri="{FF2B5EF4-FFF2-40B4-BE49-F238E27FC236}">
                <a16:creationId xmlns:a16="http://schemas.microsoft.com/office/drawing/2014/main" id="{CB23CA15-2672-4539-A9BA-5C060033B802}"/>
              </a:ext>
            </a:extLst>
          </p:cNvPr>
          <p:cNvSpPr>
            <a:spLocks noGrp="1"/>
          </p:cNvSpPr>
          <p:nvPr>
            <p:ph type="subTitle" idx="1"/>
          </p:nvPr>
        </p:nvSpPr>
        <p:spPr>
          <a:xfrm>
            <a:off x="2680163" y="4369127"/>
            <a:ext cx="6831673" cy="1086237"/>
          </a:xfrm>
        </p:spPr>
        <p:txBody>
          <a:bodyPr/>
          <a:lstStyle/>
          <a:p>
            <a:r>
              <a:rPr lang="en-US" dirty="0">
                <a:latin typeface="Bahnschrift" panose="020B0502040204020203" pitchFamily="34" charset="0"/>
              </a:rPr>
              <a:t>AZSITE Consortium Board Meeting</a:t>
            </a:r>
          </a:p>
          <a:p>
            <a:r>
              <a:rPr lang="en-US" dirty="0">
                <a:latin typeface="Bahnschrift" panose="020B0502040204020203" pitchFamily="34" charset="0"/>
              </a:rPr>
              <a:t>4/29/2020</a:t>
            </a:r>
          </a:p>
        </p:txBody>
      </p:sp>
      <p:pic>
        <p:nvPicPr>
          <p:cNvPr id="5" name="Picture 4" descr="A close up of a sign&#10;&#10;Description automatically generated">
            <a:extLst>
              <a:ext uri="{FF2B5EF4-FFF2-40B4-BE49-F238E27FC236}">
                <a16:creationId xmlns:a16="http://schemas.microsoft.com/office/drawing/2014/main" id="{1FDCCA6F-B594-455D-9410-F929D0B989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4323" y="1402636"/>
            <a:ext cx="3931920" cy="982980"/>
          </a:xfrm>
          <a:prstGeom prst="rect">
            <a:avLst/>
          </a:prstGeom>
        </p:spPr>
      </p:pic>
    </p:spTree>
    <p:extLst>
      <p:ext uri="{BB962C8B-B14F-4D97-AF65-F5344CB8AC3E}">
        <p14:creationId xmlns:p14="http://schemas.microsoft.com/office/powerpoint/2010/main" val="2351408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9127-4158-4259-96D5-3FE9639ED8C9}"/>
              </a:ext>
            </a:extLst>
          </p:cNvPr>
          <p:cNvSpPr>
            <a:spLocks noGrp="1"/>
          </p:cNvSpPr>
          <p:nvPr>
            <p:ph type="title"/>
          </p:nvPr>
        </p:nvSpPr>
        <p:spPr>
          <a:xfrm>
            <a:off x="1295400" y="438149"/>
            <a:ext cx="9601200" cy="2377239"/>
          </a:xfrm>
        </p:spPr>
        <p:txBody>
          <a:bodyPr>
            <a:normAutofit fontScale="90000"/>
          </a:bodyPr>
          <a:lstStyle/>
          <a:p>
            <a:pPr algn="ctr"/>
            <a:r>
              <a:rPr lang="en-US" dirty="0"/>
              <a:t>ARO Site Card Backlog </a:t>
            </a:r>
            <a:br>
              <a:rPr lang="en-US" dirty="0"/>
            </a:br>
            <a:r>
              <a:rPr lang="en-US" sz="2200" dirty="0"/>
              <a:t>vs.</a:t>
            </a:r>
            <a:br>
              <a:rPr lang="en-US" dirty="0"/>
            </a:br>
            <a:r>
              <a:rPr lang="en-US" dirty="0"/>
              <a:t>AZSITE Backlog</a:t>
            </a:r>
            <a:br>
              <a:rPr lang="en-US" dirty="0"/>
            </a:br>
            <a:r>
              <a:rPr lang="en-US" sz="2200" dirty="0"/>
              <a:t>vs. </a:t>
            </a:r>
            <a:br>
              <a:rPr lang="en-US" dirty="0"/>
            </a:br>
            <a:r>
              <a:rPr lang="en-US" dirty="0"/>
              <a:t>New Submissions</a:t>
            </a:r>
          </a:p>
        </p:txBody>
      </p:sp>
      <p:sp>
        <p:nvSpPr>
          <p:cNvPr id="3" name="Content Placeholder 2">
            <a:extLst>
              <a:ext uri="{FF2B5EF4-FFF2-40B4-BE49-F238E27FC236}">
                <a16:creationId xmlns:a16="http://schemas.microsoft.com/office/drawing/2014/main" id="{C39DD9BC-758B-409B-9273-AE9C35C72218}"/>
              </a:ext>
            </a:extLst>
          </p:cNvPr>
          <p:cNvSpPr>
            <a:spLocks noGrp="1"/>
          </p:cNvSpPr>
          <p:nvPr>
            <p:ph idx="1"/>
          </p:nvPr>
        </p:nvSpPr>
        <p:spPr>
          <a:xfrm>
            <a:off x="1390650" y="2948462"/>
            <a:ext cx="10431379" cy="3371850"/>
          </a:xfrm>
        </p:spPr>
        <p:txBody>
          <a:bodyPr/>
          <a:lstStyle/>
          <a:p>
            <a:r>
              <a:rPr lang="en-US" dirty="0"/>
              <a:t>ARO site card backlog: old fee structure projects submitted before July 1, 2018</a:t>
            </a:r>
          </a:p>
          <a:p>
            <a:r>
              <a:rPr lang="en-US" dirty="0"/>
              <a:t>AZSITE backlog: small pool of older projects passed on to AZSITE prior to new fee structure</a:t>
            </a:r>
          </a:p>
          <a:p>
            <a:pPr lvl="1"/>
            <a:r>
              <a:rPr lang="en-US" dirty="0"/>
              <a:t>2,586 projects vs. 32 projects</a:t>
            </a:r>
          </a:p>
          <a:p>
            <a:pPr lvl="1"/>
            <a:r>
              <a:rPr lang="en-US" dirty="0"/>
              <a:t>7,864 new sites vs. 183 new sites</a:t>
            </a:r>
          </a:p>
          <a:p>
            <a:pPr lvl="1"/>
            <a:r>
              <a:rPr lang="en-US" dirty="0"/>
              <a:t>7,125 updates vs. 303 updates</a:t>
            </a:r>
          </a:p>
          <a:p>
            <a:r>
              <a:rPr lang="en-US" dirty="0"/>
              <a:t>Newer submittals have been prioritized in an organized workflow in the new fee structure</a:t>
            </a:r>
          </a:p>
          <a:p>
            <a:r>
              <a:rPr lang="en-US" dirty="0"/>
              <a:t>Disclaimer on numbers</a:t>
            </a:r>
          </a:p>
          <a:p>
            <a:pPr marL="0" indent="0">
              <a:buNone/>
            </a:pPr>
            <a:endParaRPr lang="en-US" dirty="0"/>
          </a:p>
        </p:txBody>
      </p:sp>
      <p:pic>
        <p:nvPicPr>
          <p:cNvPr id="4" name="Picture 3" descr="A close up of a sign&#10;&#10;Description automatically generated">
            <a:extLst>
              <a:ext uri="{FF2B5EF4-FFF2-40B4-BE49-F238E27FC236}">
                <a16:creationId xmlns:a16="http://schemas.microsoft.com/office/drawing/2014/main" id="{E8F28CC4-686F-4EE9-B5EC-3D4A6EDC28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5960" y="68580"/>
            <a:ext cx="2468880" cy="617220"/>
          </a:xfrm>
          <a:prstGeom prst="rect">
            <a:avLst/>
          </a:prstGeom>
        </p:spPr>
      </p:pic>
      <p:sp>
        <p:nvSpPr>
          <p:cNvPr id="5" name="Date Placeholder 4">
            <a:extLst>
              <a:ext uri="{FF2B5EF4-FFF2-40B4-BE49-F238E27FC236}">
                <a16:creationId xmlns:a16="http://schemas.microsoft.com/office/drawing/2014/main" id="{A3ABD6FB-DE0E-485D-9492-25097FF5CE48}"/>
              </a:ext>
            </a:extLst>
          </p:cNvPr>
          <p:cNvSpPr>
            <a:spLocks noGrp="1"/>
          </p:cNvSpPr>
          <p:nvPr>
            <p:ph type="dt" sz="half" idx="10"/>
          </p:nvPr>
        </p:nvSpPr>
        <p:spPr/>
        <p:txBody>
          <a:bodyPr/>
          <a:lstStyle/>
          <a:p>
            <a:fld id="{7EA92788-C82B-44C6-B561-A6807DB3B83A}" type="datetime1">
              <a:rPr lang="en-US" smtClean="0"/>
              <a:t>5/1/2020</a:t>
            </a:fld>
            <a:endParaRPr lang="en-US"/>
          </a:p>
        </p:txBody>
      </p:sp>
    </p:spTree>
    <p:extLst>
      <p:ext uri="{BB962C8B-B14F-4D97-AF65-F5344CB8AC3E}">
        <p14:creationId xmlns:p14="http://schemas.microsoft.com/office/powerpoint/2010/main" val="187130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69578-FE95-4209-AC39-3F71DB053337}"/>
              </a:ext>
            </a:extLst>
          </p:cNvPr>
          <p:cNvSpPr>
            <a:spLocks noGrp="1"/>
          </p:cNvSpPr>
          <p:nvPr>
            <p:ph type="title"/>
          </p:nvPr>
        </p:nvSpPr>
        <p:spPr>
          <a:xfrm>
            <a:off x="941864" y="237373"/>
            <a:ext cx="6046788" cy="1097924"/>
          </a:xfrm>
        </p:spPr>
        <p:txBody>
          <a:bodyPr>
            <a:normAutofit fontScale="90000"/>
          </a:bodyPr>
          <a:lstStyle/>
          <a:p>
            <a:r>
              <a:rPr lang="en-US" dirty="0"/>
              <a:t>ARO Site Card Backlog</a:t>
            </a:r>
            <a:br>
              <a:rPr lang="en-US" dirty="0"/>
            </a:br>
            <a:r>
              <a:rPr lang="en-US" dirty="0"/>
              <a:t>Projects</a:t>
            </a:r>
          </a:p>
        </p:txBody>
      </p:sp>
      <p:sp>
        <p:nvSpPr>
          <p:cNvPr id="3" name="Content Placeholder 2">
            <a:extLst>
              <a:ext uri="{FF2B5EF4-FFF2-40B4-BE49-F238E27FC236}">
                <a16:creationId xmlns:a16="http://schemas.microsoft.com/office/drawing/2014/main" id="{C0616490-769F-4A8F-B2E4-6532BB8630FA}"/>
              </a:ext>
            </a:extLst>
          </p:cNvPr>
          <p:cNvSpPr>
            <a:spLocks noGrp="1"/>
          </p:cNvSpPr>
          <p:nvPr>
            <p:ph idx="1"/>
          </p:nvPr>
        </p:nvSpPr>
        <p:spPr>
          <a:xfrm>
            <a:off x="1371600" y="1783723"/>
            <a:ext cx="4314423" cy="4602683"/>
          </a:xfrm>
        </p:spPr>
        <p:txBody>
          <a:bodyPr>
            <a:normAutofit lnSpcReduction="10000"/>
          </a:bodyPr>
          <a:lstStyle/>
          <a:p>
            <a:r>
              <a:rPr lang="en-US" dirty="0"/>
              <a:t>2,586 Projects</a:t>
            </a:r>
          </a:p>
          <a:p>
            <a:pPr lvl="1"/>
            <a:r>
              <a:rPr lang="en-US" dirty="0"/>
              <a:t>2,072 with .</a:t>
            </a:r>
            <a:r>
              <a:rPr lang="en-US" dirty="0" err="1"/>
              <a:t>shp</a:t>
            </a:r>
            <a:endParaRPr lang="en-US" dirty="0"/>
          </a:p>
          <a:p>
            <a:pPr lvl="1"/>
            <a:r>
              <a:rPr lang="en-US" dirty="0"/>
              <a:t>514 without .</a:t>
            </a:r>
            <a:r>
              <a:rPr lang="en-US" dirty="0" err="1"/>
              <a:t>shp</a:t>
            </a:r>
            <a:endParaRPr lang="en-US" dirty="0"/>
          </a:p>
          <a:p>
            <a:r>
              <a:rPr lang="en-US" dirty="0"/>
              <a:t>2,444 New and Updates</a:t>
            </a:r>
          </a:p>
          <a:p>
            <a:pPr lvl="1"/>
            <a:r>
              <a:rPr lang="en-US" dirty="0"/>
              <a:t>1,960 with .</a:t>
            </a:r>
            <a:r>
              <a:rPr lang="en-US" dirty="0" err="1"/>
              <a:t>shp</a:t>
            </a:r>
            <a:endParaRPr lang="en-US" dirty="0"/>
          </a:p>
          <a:p>
            <a:pPr lvl="1"/>
            <a:r>
              <a:rPr lang="en-US" dirty="0"/>
              <a:t>484 without .</a:t>
            </a:r>
            <a:r>
              <a:rPr lang="en-US" dirty="0" err="1"/>
              <a:t>shp</a:t>
            </a:r>
            <a:endParaRPr lang="en-US" dirty="0"/>
          </a:p>
          <a:p>
            <a:r>
              <a:rPr lang="en-US" dirty="0"/>
              <a:t>142 Negatives</a:t>
            </a:r>
          </a:p>
          <a:p>
            <a:pPr lvl="1"/>
            <a:r>
              <a:rPr lang="en-US" dirty="0"/>
              <a:t>112 with .</a:t>
            </a:r>
            <a:r>
              <a:rPr lang="en-US" dirty="0" err="1"/>
              <a:t>shp</a:t>
            </a:r>
            <a:endParaRPr lang="en-US" dirty="0"/>
          </a:p>
          <a:p>
            <a:pPr lvl="1"/>
            <a:r>
              <a:rPr lang="en-US" dirty="0"/>
              <a:t>30 without .</a:t>
            </a:r>
            <a:r>
              <a:rPr lang="en-US" dirty="0" err="1"/>
              <a:t>shp</a:t>
            </a:r>
            <a:endParaRPr lang="en-US" dirty="0"/>
          </a:p>
          <a:p>
            <a:r>
              <a:rPr lang="en-US" dirty="0"/>
              <a:t>205 in AZSITE</a:t>
            </a:r>
          </a:p>
          <a:p>
            <a:pPr lvl="1"/>
            <a:r>
              <a:rPr lang="en-US" dirty="0"/>
              <a:t>74 negative</a:t>
            </a:r>
          </a:p>
          <a:p>
            <a:pPr lvl="1"/>
            <a:r>
              <a:rPr lang="en-US" dirty="0"/>
              <a:t>131 w/ sites</a:t>
            </a:r>
          </a:p>
          <a:p>
            <a:pPr lvl="1"/>
            <a:endParaRPr lang="en-US" dirty="0"/>
          </a:p>
          <a:p>
            <a:endParaRPr lang="en-US" dirty="0"/>
          </a:p>
          <a:p>
            <a:pPr marL="0" indent="0">
              <a:buNone/>
            </a:pPr>
            <a:endParaRPr lang="en-US" dirty="0"/>
          </a:p>
        </p:txBody>
      </p:sp>
      <p:pic>
        <p:nvPicPr>
          <p:cNvPr id="14" name="Picture 13" descr="A close up of a sign&#10;&#10;Description automatically generated">
            <a:extLst>
              <a:ext uri="{FF2B5EF4-FFF2-40B4-BE49-F238E27FC236}">
                <a16:creationId xmlns:a16="http://schemas.microsoft.com/office/drawing/2014/main" id="{995A761B-FFE7-41E5-9301-6B42338D05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5960" y="68580"/>
            <a:ext cx="2468880" cy="617220"/>
          </a:xfrm>
          <a:prstGeom prst="rect">
            <a:avLst/>
          </a:prstGeom>
        </p:spPr>
      </p:pic>
      <p:sp>
        <p:nvSpPr>
          <p:cNvPr id="4" name="Rectangle 3">
            <a:extLst>
              <a:ext uri="{FF2B5EF4-FFF2-40B4-BE49-F238E27FC236}">
                <a16:creationId xmlns:a16="http://schemas.microsoft.com/office/drawing/2014/main" id="{4AAD06A1-56AC-416A-934E-DB701187531F}"/>
              </a:ext>
            </a:extLst>
          </p:cNvPr>
          <p:cNvSpPr/>
          <p:nvPr/>
        </p:nvSpPr>
        <p:spPr>
          <a:xfrm>
            <a:off x="5932560" y="1094316"/>
            <a:ext cx="5668889" cy="5486400"/>
          </a:xfrm>
          <a:prstGeom prst="rect">
            <a:avLst/>
          </a:prstGeom>
          <a:no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53AE6E6-AE6A-4003-95A6-DF5114F7ED7A}"/>
              </a:ext>
            </a:extLst>
          </p:cNvPr>
          <p:cNvGrpSpPr/>
          <p:nvPr/>
        </p:nvGrpSpPr>
        <p:grpSpPr>
          <a:xfrm>
            <a:off x="4034790" y="1046810"/>
            <a:ext cx="7566658" cy="5533906"/>
            <a:chOff x="4034790" y="1046810"/>
            <a:chExt cx="7566658" cy="5533906"/>
          </a:xfrm>
        </p:grpSpPr>
        <p:sp>
          <p:nvSpPr>
            <p:cNvPr id="26" name="Rectangle 25">
              <a:extLst>
                <a:ext uri="{FF2B5EF4-FFF2-40B4-BE49-F238E27FC236}">
                  <a16:creationId xmlns:a16="http://schemas.microsoft.com/office/drawing/2014/main" id="{362BA685-212A-451B-A223-E906FF7FC002}"/>
                </a:ext>
              </a:extLst>
            </p:cNvPr>
            <p:cNvSpPr/>
            <p:nvPr/>
          </p:nvSpPr>
          <p:spPr>
            <a:xfrm>
              <a:off x="5932559" y="1368636"/>
              <a:ext cx="5668889" cy="5212080"/>
            </a:xfrm>
            <a:prstGeom prst="rect">
              <a:avLst/>
            </a:prstGeom>
            <a:solidFill>
              <a:schemeClr val="tx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C5FD7B31-EEB9-475D-85FB-FAEB6AAE45CD}"/>
                </a:ext>
              </a:extLst>
            </p:cNvPr>
            <p:cNvSpPr txBox="1"/>
            <p:nvPr/>
          </p:nvSpPr>
          <p:spPr>
            <a:xfrm>
              <a:off x="4034790" y="1046810"/>
              <a:ext cx="1947298" cy="369332"/>
            </a:xfrm>
            <a:prstGeom prst="rect">
              <a:avLst/>
            </a:prstGeom>
            <a:noFill/>
          </p:spPr>
          <p:txBody>
            <a:bodyPr wrap="square" rtlCol="0">
              <a:spAutoFit/>
            </a:bodyPr>
            <a:lstStyle/>
            <a:p>
              <a:pPr algn="ctr"/>
              <a:r>
                <a:rPr lang="en-US" b="1" dirty="0">
                  <a:solidFill>
                    <a:schemeClr val="bg2"/>
                  </a:solidFill>
                  <a:effectLst>
                    <a:glow rad="127000">
                      <a:schemeClr val="bg1">
                        <a:lumMod val="10000"/>
                      </a:schemeClr>
                    </a:glow>
                  </a:effectLst>
                </a:rPr>
                <a:t>142 NEGATIVE</a:t>
              </a:r>
            </a:p>
          </p:txBody>
        </p:sp>
        <p:sp>
          <p:nvSpPr>
            <p:cNvPr id="41" name="TextBox 40">
              <a:extLst>
                <a:ext uri="{FF2B5EF4-FFF2-40B4-BE49-F238E27FC236}">
                  <a16:creationId xmlns:a16="http://schemas.microsoft.com/office/drawing/2014/main" id="{0CF23D46-1B7B-4F31-A21D-4171E175E205}"/>
                </a:ext>
              </a:extLst>
            </p:cNvPr>
            <p:cNvSpPr txBox="1"/>
            <p:nvPr/>
          </p:nvSpPr>
          <p:spPr>
            <a:xfrm>
              <a:off x="4034790" y="6019408"/>
              <a:ext cx="1814673" cy="369332"/>
            </a:xfrm>
            <a:prstGeom prst="rect">
              <a:avLst/>
            </a:prstGeom>
            <a:noFill/>
          </p:spPr>
          <p:txBody>
            <a:bodyPr wrap="square" rtlCol="0">
              <a:spAutoFit/>
            </a:bodyPr>
            <a:lstStyle/>
            <a:p>
              <a:pPr algn="ctr"/>
              <a:r>
                <a:rPr lang="en-US" b="1" dirty="0">
                  <a:effectLst>
                    <a:glow rad="127000">
                      <a:schemeClr val="bg1">
                        <a:lumMod val="10000"/>
                      </a:schemeClr>
                    </a:glow>
                  </a:effectLst>
                </a:rPr>
                <a:t>2,444 W/ SITES</a:t>
              </a:r>
            </a:p>
          </p:txBody>
        </p:sp>
      </p:grpSp>
      <p:grpSp>
        <p:nvGrpSpPr>
          <p:cNvPr id="8" name="Group 7">
            <a:extLst>
              <a:ext uri="{FF2B5EF4-FFF2-40B4-BE49-F238E27FC236}">
                <a16:creationId xmlns:a16="http://schemas.microsoft.com/office/drawing/2014/main" id="{8522459E-8000-4388-A746-5A5B2CEDC56E}"/>
              </a:ext>
            </a:extLst>
          </p:cNvPr>
          <p:cNvGrpSpPr/>
          <p:nvPr/>
        </p:nvGrpSpPr>
        <p:grpSpPr>
          <a:xfrm>
            <a:off x="5932558" y="1146766"/>
            <a:ext cx="5668890" cy="5433950"/>
            <a:chOff x="5932558" y="1146766"/>
            <a:chExt cx="5668890" cy="5433950"/>
          </a:xfrm>
        </p:grpSpPr>
        <p:sp>
          <p:nvSpPr>
            <p:cNvPr id="7" name="Rectangle 6">
              <a:extLst>
                <a:ext uri="{FF2B5EF4-FFF2-40B4-BE49-F238E27FC236}">
                  <a16:creationId xmlns:a16="http://schemas.microsoft.com/office/drawing/2014/main" id="{E8D3B25E-953F-4477-BC81-DE49263C4CF5}"/>
                </a:ext>
              </a:extLst>
            </p:cNvPr>
            <p:cNvSpPr/>
            <p:nvPr/>
          </p:nvSpPr>
          <p:spPr>
            <a:xfrm>
              <a:off x="5932558" y="2465916"/>
              <a:ext cx="5668890" cy="4114800"/>
            </a:xfrm>
            <a:prstGeom prst="rect">
              <a:avLst/>
            </a:prstGeom>
            <a:pattFill prst="wdDnDiag">
              <a:fgClr>
                <a:schemeClr val="tx2"/>
              </a:fgClr>
              <a:bgClr>
                <a:schemeClr val="tx1"/>
              </a:bgClr>
            </a:patt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4534D8E9-9670-43C4-AB9B-59644A0C5A94}"/>
                </a:ext>
              </a:extLst>
            </p:cNvPr>
            <p:cNvSpPr txBox="1"/>
            <p:nvPr/>
          </p:nvSpPr>
          <p:spPr>
            <a:xfrm>
              <a:off x="6253715" y="3059668"/>
              <a:ext cx="1234440" cy="369332"/>
            </a:xfrm>
            <a:prstGeom prst="rect">
              <a:avLst/>
            </a:prstGeom>
            <a:noFill/>
            <a:ln w="9525">
              <a:solidFill>
                <a:schemeClr val="tx1"/>
              </a:solidFill>
            </a:ln>
          </p:spPr>
          <p:txBody>
            <a:bodyPr wrap="square" rtlCol="0">
              <a:spAutoFit/>
            </a:bodyPr>
            <a:lstStyle/>
            <a:p>
              <a:r>
                <a:rPr lang="en-US" b="1" dirty="0">
                  <a:solidFill>
                    <a:schemeClr val="tx2"/>
                  </a:solidFill>
                  <a:effectLst>
                    <a:glow rad="127000">
                      <a:schemeClr val="bg1"/>
                    </a:glow>
                  </a:effectLst>
                </a:rPr>
                <a:t>W/ .SHP</a:t>
              </a:r>
            </a:p>
          </p:txBody>
        </p:sp>
        <p:sp>
          <p:nvSpPr>
            <p:cNvPr id="43" name="Rectangle 42">
              <a:extLst>
                <a:ext uri="{FF2B5EF4-FFF2-40B4-BE49-F238E27FC236}">
                  <a16:creationId xmlns:a16="http://schemas.microsoft.com/office/drawing/2014/main" id="{82F2DD87-50BB-4F84-83C6-2A9AE18CFC3F}"/>
                </a:ext>
              </a:extLst>
            </p:cNvPr>
            <p:cNvSpPr/>
            <p:nvPr/>
          </p:nvSpPr>
          <p:spPr>
            <a:xfrm>
              <a:off x="5932558" y="1146766"/>
              <a:ext cx="5668890" cy="228600"/>
            </a:xfrm>
            <a:prstGeom prst="rect">
              <a:avLst/>
            </a:prstGeom>
            <a:pattFill prst="wdDnDiag">
              <a:fgClr>
                <a:schemeClr val="tx2"/>
              </a:fgClr>
              <a:bgClr>
                <a:schemeClr val="bg2"/>
              </a:bgClr>
            </a:patt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E6FFC575-A05C-4F0A-A4A0-752DE579CA90}"/>
                </a:ext>
              </a:extLst>
            </p:cNvPr>
            <p:cNvSpPr txBox="1"/>
            <p:nvPr/>
          </p:nvSpPr>
          <p:spPr>
            <a:xfrm>
              <a:off x="6234665" y="1624686"/>
              <a:ext cx="1234440" cy="369332"/>
            </a:xfrm>
            <a:prstGeom prst="rect">
              <a:avLst/>
            </a:prstGeom>
            <a:noFill/>
            <a:ln w="9525">
              <a:solidFill>
                <a:schemeClr val="tx1"/>
              </a:solidFill>
            </a:ln>
          </p:spPr>
          <p:txBody>
            <a:bodyPr wrap="square" rtlCol="0">
              <a:spAutoFit/>
            </a:bodyPr>
            <a:lstStyle/>
            <a:p>
              <a:r>
                <a:rPr lang="en-US" b="1" dirty="0">
                  <a:solidFill>
                    <a:schemeClr val="tx2"/>
                  </a:solidFill>
                  <a:effectLst>
                    <a:glow rad="127000">
                      <a:schemeClr val="bg1"/>
                    </a:glow>
                  </a:effectLst>
                </a:rPr>
                <a:t>W/O .SHP</a:t>
              </a:r>
            </a:p>
          </p:txBody>
        </p:sp>
      </p:grpSp>
      <p:grpSp>
        <p:nvGrpSpPr>
          <p:cNvPr id="10" name="Group 9">
            <a:extLst>
              <a:ext uri="{FF2B5EF4-FFF2-40B4-BE49-F238E27FC236}">
                <a16:creationId xmlns:a16="http://schemas.microsoft.com/office/drawing/2014/main" id="{BE6490FB-6C56-49CE-BF26-F124B257C022}"/>
              </a:ext>
            </a:extLst>
          </p:cNvPr>
          <p:cNvGrpSpPr/>
          <p:nvPr/>
        </p:nvGrpSpPr>
        <p:grpSpPr>
          <a:xfrm>
            <a:off x="5932558" y="1201325"/>
            <a:ext cx="5668890" cy="5412730"/>
            <a:chOff x="5932558" y="1201325"/>
            <a:chExt cx="5668890" cy="5412730"/>
          </a:xfrm>
        </p:grpSpPr>
        <p:sp>
          <p:nvSpPr>
            <p:cNvPr id="46" name="Rectangle 45">
              <a:extLst>
                <a:ext uri="{FF2B5EF4-FFF2-40B4-BE49-F238E27FC236}">
                  <a16:creationId xmlns:a16="http://schemas.microsoft.com/office/drawing/2014/main" id="{C54062B4-4E15-4FEF-8D2A-F8C0363911E1}"/>
                </a:ext>
              </a:extLst>
            </p:cNvPr>
            <p:cNvSpPr/>
            <p:nvPr/>
          </p:nvSpPr>
          <p:spPr>
            <a:xfrm>
              <a:off x="5932558" y="1201325"/>
              <a:ext cx="5668890" cy="164592"/>
            </a:xfrm>
            <a:prstGeom prst="rect">
              <a:avLst/>
            </a:prstGeom>
            <a:solidFill>
              <a:schemeClr val="bg1">
                <a:lumMod val="1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196B9DD-CE44-4D50-80D2-201DAD4497F5}"/>
                </a:ext>
              </a:extLst>
            </p:cNvPr>
            <p:cNvSpPr/>
            <p:nvPr/>
          </p:nvSpPr>
          <p:spPr>
            <a:xfrm>
              <a:off x="5932558" y="6306396"/>
              <a:ext cx="5668890" cy="274320"/>
            </a:xfrm>
            <a:prstGeom prst="rect">
              <a:avLst/>
            </a:prstGeom>
            <a:solidFill>
              <a:schemeClr val="bg1">
                <a:lumMod val="1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1D417EF-09DE-4BF9-B99E-AE51C986F928}"/>
                </a:ext>
              </a:extLst>
            </p:cNvPr>
            <p:cNvSpPr txBox="1"/>
            <p:nvPr/>
          </p:nvSpPr>
          <p:spPr>
            <a:xfrm>
              <a:off x="8421896" y="6244723"/>
              <a:ext cx="1346043" cy="369332"/>
            </a:xfrm>
            <a:prstGeom prst="rect">
              <a:avLst/>
            </a:prstGeom>
            <a:noFill/>
          </p:spPr>
          <p:txBody>
            <a:bodyPr wrap="square" rtlCol="0">
              <a:spAutoFit/>
            </a:bodyPr>
            <a:lstStyle/>
            <a:p>
              <a:r>
                <a:rPr lang="en-US" dirty="0">
                  <a:solidFill>
                    <a:srgbClr val="FFFFFF"/>
                  </a:solidFill>
                  <a:effectLst/>
                </a:rPr>
                <a:t>IN AZSITE</a:t>
              </a:r>
            </a:p>
          </p:txBody>
        </p:sp>
      </p:grpSp>
      <p:sp>
        <p:nvSpPr>
          <p:cNvPr id="5" name="Date Placeholder 4">
            <a:extLst>
              <a:ext uri="{FF2B5EF4-FFF2-40B4-BE49-F238E27FC236}">
                <a16:creationId xmlns:a16="http://schemas.microsoft.com/office/drawing/2014/main" id="{43F18E85-E808-4735-9ADA-91625C51F7A0}"/>
              </a:ext>
            </a:extLst>
          </p:cNvPr>
          <p:cNvSpPr>
            <a:spLocks noGrp="1"/>
          </p:cNvSpPr>
          <p:nvPr>
            <p:ph type="dt" sz="half" idx="10"/>
          </p:nvPr>
        </p:nvSpPr>
        <p:spPr/>
        <p:txBody>
          <a:bodyPr/>
          <a:lstStyle/>
          <a:p>
            <a:fld id="{32C9EA52-9B70-4FF8-A623-79848B50E14C}" type="datetime1">
              <a:rPr lang="en-US" smtClean="0"/>
              <a:t>5/1/2020</a:t>
            </a:fld>
            <a:endParaRPr lang="en-US"/>
          </a:p>
        </p:txBody>
      </p:sp>
    </p:spTree>
    <p:extLst>
      <p:ext uri="{BB962C8B-B14F-4D97-AF65-F5344CB8AC3E}">
        <p14:creationId xmlns:p14="http://schemas.microsoft.com/office/powerpoint/2010/main" val="269183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500"/>
                                        <p:tgtEl>
                                          <p:spTgt spid="3">
                                            <p:txEl>
                                              <p:pRg st="1" end="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500"/>
                                        <p:tgtEl>
                                          <p:spTgt spid="3">
                                            <p:txEl>
                                              <p:pRg st="2" end="2"/>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nodeType="clickEffect">
                                  <p:stCondLst>
                                    <p:cond delay="0"/>
                                  </p:stCondLst>
                                  <p:childTnLst>
                                    <p:animEffect transition="out" filter="fade">
                                      <p:cBhvr>
                                        <p:cTn id="48" dur="500"/>
                                        <p:tgtEl>
                                          <p:spTgt spid="8"/>
                                        </p:tgtEl>
                                      </p:cBhvr>
                                    </p:animEffect>
                                    <p:set>
                                      <p:cBhvr>
                                        <p:cTn id="49" dur="1" fill="hold">
                                          <p:stCondLst>
                                            <p:cond delay="499"/>
                                          </p:stCondLst>
                                        </p:cTn>
                                        <p:tgtEl>
                                          <p:spTgt spid="8"/>
                                        </p:tgtEl>
                                        <p:attrNameLst>
                                          <p:attrName>style.visibility</p:attrName>
                                        </p:attrNameLst>
                                      </p:cBhvr>
                                      <p:to>
                                        <p:strVal val="hidden"/>
                                      </p:to>
                                    </p:set>
                                  </p:childTnLst>
                                </p:cTn>
                              </p:par>
                              <p:par>
                                <p:cTn id="50" presetID="10" presetClass="entr" presetSubtype="0" fill="hold"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par>
                                <p:cTn id="53" presetID="10" presetClass="entr" presetSubtype="0" fill="hold"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500"/>
                                        <p:tgtEl>
                                          <p:spTgt spid="3">
                                            <p:txEl>
                                              <p:pRg st="9" end="9"/>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500"/>
                                        <p:tgtEl>
                                          <p:spTgt spid="3">
                                            <p:txEl>
                                              <p:pRg st="10" end="10"/>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Effect transition="in" filter="fade">
                                      <p:cBhvr>
                                        <p:cTn id="6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69578-FE95-4209-AC39-3F71DB053337}"/>
              </a:ext>
            </a:extLst>
          </p:cNvPr>
          <p:cNvSpPr>
            <a:spLocks noGrp="1"/>
          </p:cNvSpPr>
          <p:nvPr>
            <p:ph type="title"/>
          </p:nvPr>
        </p:nvSpPr>
        <p:spPr>
          <a:xfrm>
            <a:off x="941864" y="237373"/>
            <a:ext cx="6046788" cy="1097924"/>
          </a:xfrm>
        </p:spPr>
        <p:txBody>
          <a:bodyPr>
            <a:normAutofit fontScale="90000"/>
          </a:bodyPr>
          <a:lstStyle/>
          <a:p>
            <a:r>
              <a:rPr lang="en-US" dirty="0"/>
              <a:t>ARO Site Card Backlog</a:t>
            </a:r>
            <a:br>
              <a:rPr lang="en-US" dirty="0"/>
            </a:br>
            <a:r>
              <a:rPr lang="en-US" dirty="0"/>
              <a:t>Sites</a:t>
            </a:r>
          </a:p>
        </p:txBody>
      </p:sp>
      <p:sp>
        <p:nvSpPr>
          <p:cNvPr id="3" name="Content Placeholder 2">
            <a:extLst>
              <a:ext uri="{FF2B5EF4-FFF2-40B4-BE49-F238E27FC236}">
                <a16:creationId xmlns:a16="http://schemas.microsoft.com/office/drawing/2014/main" id="{C0616490-769F-4A8F-B2E4-6532BB8630FA}"/>
              </a:ext>
            </a:extLst>
          </p:cNvPr>
          <p:cNvSpPr>
            <a:spLocks noGrp="1"/>
          </p:cNvSpPr>
          <p:nvPr>
            <p:ph idx="1"/>
          </p:nvPr>
        </p:nvSpPr>
        <p:spPr>
          <a:xfrm>
            <a:off x="941865" y="1783723"/>
            <a:ext cx="6619520" cy="4602683"/>
          </a:xfrm>
        </p:spPr>
        <p:txBody>
          <a:bodyPr>
            <a:normAutofit/>
          </a:bodyPr>
          <a:lstStyle/>
          <a:p>
            <a:r>
              <a:rPr lang="en-US" dirty="0"/>
              <a:t>14,989 Sites</a:t>
            </a:r>
          </a:p>
          <a:p>
            <a:r>
              <a:rPr lang="en-US" dirty="0"/>
              <a:t>151 New Sites known tribal</a:t>
            </a:r>
          </a:p>
          <a:p>
            <a:r>
              <a:rPr lang="en-US" dirty="0"/>
              <a:t>7,713 New Sites, not known tribal</a:t>
            </a:r>
          </a:p>
          <a:p>
            <a:pPr lvl="1"/>
            <a:r>
              <a:rPr lang="en-US" dirty="0"/>
              <a:t>6,171 in AZSITE Advanced Sites (80%)</a:t>
            </a:r>
          </a:p>
          <a:p>
            <a:pPr lvl="1"/>
            <a:r>
              <a:rPr lang="en-US" dirty="0"/>
              <a:t>516 in AZSITE Sites (6%)</a:t>
            </a:r>
          </a:p>
          <a:p>
            <a:pPr lvl="1"/>
            <a:r>
              <a:rPr lang="en-US" dirty="0"/>
              <a:t>1,026 not in AZSITE  (14%)</a:t>
            </a:r>
          </a:p>
          <a:p>
            <a:r>
              <a:rPr lang="en-US" dirty="0"/>
              <a:t>7,119 Updates, not known tribal</a:t>
            </a:r>
          </a:p>
          <a:p>
            <a:pPr lvl="1"/>
            <a:r>
              <a:rPr lang="en-US" dirty="0"/>
              <a:t>Up to 607 in AZSITE</a:t>
            </a:r>
          </a:p>
          <a:p>
            <a:pPr lvl="1"/>
            <a:r>
              <a:rPr lang="en-US" dirty="0"/>
              <a:t>At least 6,512 not in AZSITE</a:t>
            </a:r>
          </a:p>
          <a:p>
            <a:pPr marL="0" indent="0">
              <a:buNone/>
            </a:pPr>
            <a:endParaRPr lang="en-US" dirty="0"/>
          </a:p>
        </p:txBody>
      </p:sp>
      <p:pic>
        <p:nvPicPr>
          <p:cNvPr id="14" name="Picture 13" descr="A close up of a sign&#10;&#10;Description automatically generated">
            <a:extLst>
              <a:ext uri="{FF2B5EF4-FFF2-40B4-BE49-F238E27FC236}">
                <a16:creationId xmlns:a16="http://schemas.microsoft.com/office/drawing/2014/main" id="{995A761B-FFE7-41E5-9301-6B42338D05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5960" y="68580"/>
            <a:ext cx="2468880" cy="617220"/>
          </a:xfrm>
          <a:prstGeom prst="rect">
            <a:avLst/>
          </a:prstGeom>
        </p:spPr>
      </p:pic>
      <p:sp>
        <p:nvSpPr>
          <p:cNvPr id="53" name="Rectangle 52">
            <a:extLst>
              <a:ext uri="{FF2B5EF4-FFF2-40B4-BE49-F238E27FC236}">
                <a16:creationId xmlns:a16="http://schemas.microsoft.com/office/drawing/2014/main" id="{2EB13DAF-B185-4BE0-8396-7294010084A2}"/>
              </a:ext>
            </a:extLst>
          </p:cNvPr>
          <p:cNvSpPr/>
          <p:nvPr/>
        </p:nvSpPr>
        <p:spPr>
          <a:xfrm>
            <a:off x="6385951" y="900006"/>
            <a:ext cx="5668889" cy="5486400"/>
          </a:xfrm>
          <a:prstGeom prst="rect">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ABD1BD18-C6C8-479C-8CCC-4F8F8EC4F75A}"/>
              </a:ext>
            </a:extLst>
          </p:cNvPr>
          <p:cNvGrpSpPr/>
          <p:nvPr/>
        </p:nvGrpSpPr>
        <p:grpSpPr>
          <a:xfrm>
            <a:off x="4642338" y="6110300"/>
            <a:ext cx="7412501" cy="369332"/>
            <a:chOff x="4642338" y="6110300"/>
            <a:chExt cx="7412501" cy="369332"/>
          </a:xfrm>
        </p:grpSpPr>
        <p:sp>
          <p:nvSpPr>
            <p:cNvPr id="54" name="Rectangle 53">
              <a:extLst>
                <a:ext uri="{FF2B5EF4-FFF2-40B4-BE49-F238E27FC236}">
                  <a16:creationId xmlns:a16="http://schemas.microsoft.com/office/drawing/2014/main" id="{F481E0EB-3565-47D1-B395-E0C2CE41CEE9}"/>
                </a:ext>
              </a:extLst>
            </p:cNvPr>
            <p:cNvSpPr/>
            <p:nvPr/>
          </p:nvSpPr>
          <p:spPr>
            <a:xfrm>
              <a:off x="6385950" y="6294966"/>
              <a:ext cx="5668889" cy="91440"/>
            </a:xfrm>
            <a:prstGeom prst="rect">
              <a:avLst/>
            </a:prstGeom>
            <a:solidFill>
              <a:schemeClr val="bg1">
                <a:lumMod val="25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CDEF1856-EC50-43C6-B531-0CAC1CD757B0}"/>
                </a:ext>
              </a:extLst>
            </p:cNvPr>
            <p:cNvSpPr txBox="1"/>
            <p:nvPr/>
          </p:nvSpPr>
          <p:spPr>
            <a:xfrm>
              <a:off x="4642338" y="6110300"/>
              <a:ext cx="1743611" cy="369332"/>
            </a:xfrm>
            <a:prstGeom prst="rect">
              <a:avLst/>
            </a:prstGeom>
            <a:noFill/>
          </p:spPr>
          <p:txBody>
            <a:bodyPr wrap="square" rtlCol="0">
              <a:spAutoFit/>
            </a:bodyPr>
            <a:lstStyle/>
            <a:p>
              <a:r>
                <a:rPr lang="en-US" dirty="0">
                  <a:solidFill>
                    <a:schemeClr val="bg1">
                      <a:lumMod val="25000"/>
                    </a:schemeClr>
                  </a:solidFill>
                </a:rPr>
                <a:t>Known tribal</a:t>
              </a:r>
            </a:p>
          </p:txBody>
        </p:sp>
      </p:grpSp>
      <p:sp>
        <p:nvSpPr>
          <p:cNvPr id="58" name="Rectangle 57">
            <a:extLst>
              <a:ext uri="{FF2B5EF4-FFF2-40B4-BE49-F238E27FC236}">
                <a16:creationId xmlns:a16="http://schemas.microsoft.com/office/drawing/2014/main" id="{16098B03-FF28-4B42-936B-24EA06A91E4E}"/>
              </a:ext>
            </a:extLst>
          </p:cNvPr>
          <p:cNvSpPr/>
          <p:nvPr/>
        </p:nvSpPr>
        <p:spPr>
          <a:xfrm>
            <a:off x="6385949" y="3460326"/>
            <a:ext cx="5668889" cy="2834640"/>
          </a:xfrm>
          <a:prstGeom prst="rect">
            <a:avLst/>
          </a:prstGeom>
          <a:solidFill>
            <a:schemeClr val="tx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a:extLst>
              <a:ext uri="{FF2B5EF4-FFF2-40B4-BE49-F238E27FC236}">
                <a16:creationId xmlns:a16="http://schemas.microsoft.com/office/drawing/2014/main" id="{DEA85AAC-22AE-49E7-9759-DDB034B07FE0}"/>
              </a:ext>
            </a:extLst>
          </p:cNvPr>
          <p:cNvGrpSpPr/>
          <p:nvPr/>
        </p:nvGrpSpPr>
        <p:grpSpPr>
          <a:xfrm>
            <a:off x="6385945" y="3983052"/>
            <a:ext cx="5668891" cy="2311914"/>
            <a:chOff x="6385945" y="3983052"/>
            <a:chExt cx="5668891" cy="2311914"/>
          </a:xfrm>
        </p:grpSpPr>
        <p:sp>
          <p:nvSpPr>
            <p:cNvPr id="55" name="Rectangle 54">
              <a:extLst>
                <a:ext uri="{FF2B5EF4-FFF2-40B4-BE49-F238E27FC236}">
                  <a16:creationId xmlns:a16="http://schemas.microsoft.com/office/drawing/2014/main" id="{7C095864-8543-4070-9832-914C2F792D93}"/>
                </a:ext>
              </a:extLst>
            </p:cNvPr>
            <p:cNvSpPr/>
            <p:nvPr/>
          </p:nvSpPr>
          <p:spPr>
            <a:xfrm>
              <a:off x="6385947" y="3983052"/>
              <a:ext cx="5668889" cy="2311914"/>
            </a:xfrm>
            <a:prstGeom prst="rect">
              <a:avLst/>
            </a:prstGeom>
            <a:solidFill>
              <a:schemeClr val="tx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12189AE1-26D6-4DA0-8034-7BD63BE55338}"/>
                </a:ext>
              </a:extLst>
            </p:cNvPr>
            <p:cNvSpPr txBox="1"/>
            <p:nvPr/>
          </p:nvSpPr>
          <p:spPr>
            <a:xfrm>
              <a:off x="6385945" y="5799645"/>
              <a:ext cx="2570485" cy="369332"/>
            </a:xfrm>
            <a:prstGeom prst="rect">
              <a:avLst/>
            </a:prstGeom>
            <a:noFill/>
            <a:ln w="3175">
              <a:solidFill>
                <a:schemeClr val="tx1"/>
              </a:solidFill>
            </a:ln>
          </p:spPr>
          <p:txBody>
            <a:bodyPr wrap="square" rtlCol="0">
              <a:spAutoFit/>
            </a:bodyPr>
            <a:lstStyle/>
            <a:p>
              <a:r>
                <a:rPr lang="en-US" dirty="0">
                  <a:solidFill>
                    <a:schemeClr val="bg1">
                      <a:lumMod val="25000"/>
                    </a:schemeClr>
                  </a:solidFill>
                </a:rPr>
                <a:t>In Advanced Sites</a:t>
              </a:r>
            </a:p>
          </p:txBody>
        </p:sp>
      </p:grpSp>
      <p:grpSp>
        <p:nvGrpSpPr>
          <p:cNvPr id="65" name="Group 64">
            <a:extLst>
              <a:ext uri="{FF2B5EF4-FFF2-40B4-BE49-F238E27FC236}">
                <a16:creationId xmlns:a16="http://schemas.microsoft.com/office/drawing/2014/main" id="{285D7489-3634-44E9-A58C-018F658D856C}"/>
              </a:ext>
            </a:extLst>
          </p:cNvPr>
          <p:cNvGrpSpPr/>
          <p:nvPr/>
        </p:nvGrpSpPr>
        <p:grpSpPr>
          <a:xfrm>
            <a:off x="6385945" y="3718009"/>
            <a:ext cx="5668889" cy="369332"/>
            <a:chOff x="6385945" y="3718009"/>
            <a:chExt cx="5668889" cy="369332"/>
          </a:xfrm>
        </p:grpSpPr>
        <p:sp>
          <p:nvSpPr>
            <p:cNvPr id="60" name="Rectangle 59">
              <a:extLst>
                <a:ext uri="{FF2B5EF4-FFF2-40B4-BE49-F238E27FC236}">
                  <a16:creationId xmlns:a16="http://schemas.microsoft.com/office/drawing/2014/main" id="{6052E137-9E59-4A1B-8CF9-827FAF69430D}"/>
                </a:ext>
              </a:extLst>
            </p:cNvPr>
            <p:cNvSpPr/>
            <p:nvPr/>
          </p:nvSpPr>
          <p:spPr>
            <a:xfrm>
              <a:off x="6385945" y="3822298"/>
              <a:ext cx="5668889" cy="182880"/>
            </a:xfrm>
            <a:prstGeom prst="rect">
              <a:avLst/>
            </a:prstGeom>
            <a:solidFill>
              <a:schemeClr val="bg1">
                <a:lumMod val="1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C6466847-2396-495E-BE1A-E481525E409A}"/>
                </a:ext>
              </a:extLst>
            </p:cNvPr>
            <p:cNvSpPr txBox="1"/>
            <p:nvPr/>
          </p:nvSpPr>
          <p:spPr>
            <a:xfrm>
              <a:off x="6623330" y="3718009"/>
              <a:ext cx="2570485" cy="369332"/>
            </a:xfrm>
            <a:prstGeom prst="rect">
              <a:avLst/>
            </a:prstGeom>
            <a:noFill/>
            <a:ln w="3175">
              <a:noFill/>
            </a:ln>
          </p:spPr>
          <p:txBody>
            <a:bodyPr wrap="square" rtlCol="0">
              <a:spAutoFit/>
            </a:bodyPr>
            <a:lstStyle/>
            <a:p>
              <a:r>
                <a:rPr lang="en-US" dirty="0">
                  <a:solidFill>
                    <a:schemeClr val="bg1"/>
                  </a:solidFill>
                </a:rPr>
                <a:t>In AZSITE Sites</a:t>
              </a:r>
            </a:p>
          </p:txBody>
        </p:sp>
      </p:grpSp>
      <p:sp>
        <p:nvSpPr>
          <p:cNvPr id="66" name="TextBox 65">
            <a:extLst>
              <a:ext uri="{FF2B5EF4-FFF2-40B4-BE49-F238E27FC236}">
                <a16:creationId xmlns:a16="http://schemas.microsoft.com/office/drawing/2014/main" id="{61D0A792-2898-45F1-B960-B2A58DEF7492}"/>
              </a:ext>
            </a:extLst>
          </p:cNvPr>
          <p:cNvSpPr txBox="1"/>
          <p:nvPr/>
        </p:nvSpPr>
        <p:spPr>
          <a:xfrm>
            <a:off x="6623330" y="3442479"/>
            <a:ext cx="3266149" cy="369332"/>
          </a:xfrm>
          <a:prstGeom prst="rect">
            <a:avLst/>
          </a:prstGeom>
          <a:noFill/>
        </p:spPr>
        <p:txBody>
          <a:bodyPr wrap="square" rtlCol="0">
            <a:spAutoFit/>
          </a:bodyPr>
          <a:lstStyle/>
          <a:p>
            <a:r>
              <a:rPr lang="en-US" dirty="0">
                <a:solidFill>
                  <a:schemeClr val="bg1">
                    <a:lumMod val="25000"/>
                  </a:schemeClr>
                </a:solidFill>
              </a:rPr>
              <a:t>Not currently in AZSITE layers</a:t>
            </a:r>
          </a:p>
        </p:txBody>
      </p:sp>
      <p:sp>
        <p:nvSpPr>
          <p:cNvPr id="70" name="Rectangle 69">
            <a:extLst>
              <a:ext uri="{FF2B5EF4-FFF2-40B4-BE49-F238E27FC236}">
                <a16:creationId xmlns:a16="http://schemas.microsoft.com/office/drawing/2014/main" id="{392541A8-3614-4AB1-9DDD-09D6DD051499}"/>
              </a:ext>
            </a:extLst>
          </p:cNvPr>
          <p:cNvSpPr/>
          <p:nvPr/>
        </p:nvSpPr>
        <p:spPr>
          <a:xfrm>
            <a:off x="6385944" y="900007"/>
            <a:ext cx="5668889" cy="2560320"/>
          </a:xfrm>
          <a:prstGeom prst="rect">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EB3ADA46-83D4-431F-B03E-61F6EA824A47}"/>
              </a:ext>
            </a:extLst>
          </p:cNvPr>
          <p:cNvGrpSpPr/>
          <p:nvPr/>
        </p:nvGrpSpPr>
        <p:grpSpPr>
          <a:xfrm>
            <a:off x="6385937" y="3009119"/>
            <a:ext cx="5668889" cy="457200"/>
            <a:chOff x="5514144" y="3699796"/>
            <a:chExt cx="5668889" cy="457200"/>
          </a:xfrm>
        </p:grpSpPr>
        <p:sp>
          <p:nvSpPr>
            <p:cNvPr id="68" name="Rectangle 67">
              <a:extLst>
                <a:ext uri="{FF2B5EF4-FFF2-40B4-BE49-F238E27FC236}">
                  <a16:creationId xmlns:a16="http://schemas.microsoft.com/office/drawing/2014/main" id="{924AC307-8B25-4347-BA64-8D8162BC88EB}"/>
                </a:ext>
              </a:extLst>
            </p:cNvPr>
            <p:cNvSpPr/>
            <p:nvPr/>
          </p:nvSpPr>
          <p:spPr>
            <a:xfrm>
              <a:off x="5514144" y="3699796"/>
              <a:ext cx="5668889" cy="457200"/>
            </a:xfrm>
            <a:prstGeom prst="rect">
              <a:avLst/>
            </a:prstGeom>
            <a:solidFill>
              <a:schemeClr val="bg1">
                <a:lumMod val="1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A87C1101-082B-43B5-9D81-7BA75E7C4ED2}"/>
                </a:ext>
              </a:extLst>
            </p:cNvPr>
            <p:cNvSpPr txBox="1"/>
            <p:nvPr/>
          </p:nvSpPr>
          <p:spPr>
            <a:xfrm>
              <a:off x="5743964" y="3747585"/>
              <a:ext cx="2570485" cy="369332"/>
            </a:xfrm>
            <a:prstGeom prst="rect">
              <a:avLst/>
            </a:prstGeom>
            <a:noFill/>
          </p:spPr>
          <p:txBody>
            <a:bodyPr wrap="square" rtlCol="0">
              <a:spAutoFit/>
            </a:bodyPr>
            <a:lstStyle/>
            <a:p>
              <a:r>
                <a:rPr lang="en-US" dirty="0">
                  <a:solidFill>
                    <a:schemeClr val="bg1"/>
                  </a:solidFill>
                </a:rPr>
                <a:t>In AZSITE Projects</a:t>
              </a:r>
            </a:p>
          </p:txBody>
        </p:sp>
      </p:grpSp>
      <p:sp>
        <p:nvSpPr>
          <p:cNvPr id="71" name="TextBox 70">
            <a:extLst>
              <a:ext uri="{FF2B5EF4-FFF2-40B4-BE49-F238E27FC236}">
                <a16:creationId xmlns:a16="http://schemas.microsoft.com/office/drawing/2014/main" id="{D40D5308-87D1-41B4-AB82-AC7DF29EA52F}"/>
              </a:ext>
            </a:extLst>
          </p:cNvPr>
          <p:cNvSpPr txBox="1"/>
          <p:nvPr/>
        </p:nvSpPr>
        <p:spPr>
          <a:xfrm>
            <a:off x="6615757" y="2636110"/>
            <a:ext cx="3266149" cy="369332"/>
          </a:xfrm>
          <a:prstGeom prst="rect">
            <a:avLst/>
          </a:prstGeom>
          <a:noFill/>
        </p:spPr>
        <p:txBody>
          <a:bodyPr wrap="square" rtlCol="0">
            <a:spAutoFit/>
          </a:bodyPr>
          <a:lstStyle/>
          <a:p>
            <a:r>
              <a:rPr lang="en-US" dirty="0">
                <a:solidFill>
                  <a:schemeClr val="bg1">
                    <a:lumMod val="25000"/>
                  </a:schemeClr>
                </a:solidFill>
              </a:rPr>
              <a:t>Not currently in AZSITE layers</a:t>
            </a:r>
          </a:p>
        </p:txBody>
      </p:sp>
      <p:sp>
        <p:nvSpPr>
          <p:cNvPr id="4" name="Date Placeholder 3">
            <a:extLst>
              <a:ext uri="{FF2B5EF4-FFF2-40B4-BE49-F238E27FC236}">
                <a16:creationId xmlns:a16="http://schemas.microsoft.com/office/drawing/2014/main" id="{3DA55042-293C-4F9E-B8B4-2297637D7BB9}"/>
              </a:ext>
            </a:extLst>
          </p:cNvPr>
          <p:cNvSpPr>
            <a:spLocks noGrp="1"/>
          </p:cNvSpPr>
          <p:nvPr>
            <p:ph type="dt" sz="half" idx="10"/>
          </p:nvPr>
        </p:nvSpPr>
        <p:spPr/>
        <p:txBody>
          <a:bodyPr/>
          <a:lstStyle/>
          <a:p>
            <a:fld id="{393FF83C-BD98-4CA1-96EA-B004A3C32FBE}" type="datetime1">
              <a:rPr lang="en-US" smtClean="0"/>
              <a:t>5/1/2020</a:t>
            </a:fld>
            <a:endParaRPr lang="en-US"/>
          </a:p>
        </p:txBody>
      </p:sp>
    </p:spTree>
    <p:extLst>
      <p:ext uri="{BB962C8B-B14F-4D97-AF65-F5344CB8AC3E}">
        <p14:creationId xmlns:p14="http://schemas.microsoft.com/office/powerpoint/2010/main" val="399454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7"/>
                                        </p:tgtEl>
                                        <p:attrNameLst>
                                          <p:attrName>style.visibility</p:attrName>
                                        </p:attrNameLst>
                                      </p:cBhvr>
                                      <p:to>
                                        <p:strVal val="visible"/>
                                      </p:to>
                                    </p:set>
                                    <p:animEffect transition="in" filter="fade">
                                      <p:cBhvr>
                                        <p:cTn id="18" dur="500"/>
                                        <p:tgtEl>
                                          <p:spTgt spid="5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animEffect transition="in" filter="fade">
                                      <p:cBhvr>
                                        <p:cTn id="23" dur="500"/>
                                        <p:tgtEl>
                                          <p:spTgt spid="58"/>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63"/>
                                        </p:tgtEl>
                                        <p:attrNameLst>
                                          <p:attrName>style.visibility</p:attrName>
                                        </p:attrNameLst>
                                      </p:cBhvr>
                                      <p:to>
                                        <p:strVal val="visible"/>
                                      </p:to>
                                    </p:set>
                                    <p:animEffect transition="in" filter="fade">
                                      <p:cBhvr>
                                        <p:cTn id="34" dur="500"/>
                                        <p:tgtEl>
                                          <p:spTgt spid="6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65"/>
                                        </p:tgtEl>
                                        <p:attrNameLst>
                                          <p:attrName>style.visibility</p:attrName>
                                        </p:attrNameLst>
                                      </p:cBhvr>
                                      <p:to>
                                        <p:strVal val="visible"/>
                                      </p:to>
                                    </p:set>
                                    <p:animEffect transition="in" filter="fade">
                                      <p:cBhvr>
                                        <p:cTn id="39" dur="500"/>
                                        <p:tgtEl>
                                          <p:spTgt spid="65"/>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6"/>
                                        </p:tgtEl>
                                        <p:attrNameLst>
                                          <p:attrName>style.visibility</p:attrName>
                                        </p:attrNameLst>
                                      </p:cBhvr>
                                      <p:to>
                                        <p:strVal val="visible"/>
                                      </p:to>
                                    </p:set>
                                    <p:animEffect transition="in" filter="fade">
                                      <p:cBhvr>
                                        <p:cTn id="47" dur="500"/>
                                        <p:tgtEl>
                                          <p:spTgt spid="66"/>
                                        </p:tgtEl>
                                      </p:cBhvr>
                                    </p:animEffect>
                                  </p:childTnLst>
                                </p:cTn>
                              </p:par>
                              <p:par>
                                <p:cTn id="48" presetID="10"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5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70"/>
                                        </p:tgtEl>
                                        <p:attrNameLst>
                                          <p:attrName>style.visibility</p:attrName>
                                        </p:attrNameLst>
                                      </p:cBhvr>
                                      <p:to>
                                        <p:strVal val="visible"/>
                                      </p:to>
                                    </p:set>
                                    <p:animEffect transition="in" filter="fade">
                                      <p:cBhvr>
                                        <p:cTn id="55" dur="500"/>
                                        <p:tgtEl>
                                          <p:spTgt spid="70"/>
                                        </p:tgtEl>
                                      </p:cBhvr>
                                    </p:animEffect>
                                  </p:childTnLst>
                                </p:cTn>
                              </p:par>
                              <p:par>
                                <p:cTn id="56" presetID="10" presetClass="entr" presetSubtype="0" fill="hold" nodeType="with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Effect transition="in" filter="fade">
                                      <p:cBhvr>
                                        <p:cTn id="58" dur="5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fade">
                                      <p:cBhvr>
                                        <p:cTn id="63" dur="500"/>
                                        <p:tgtEl>
                                          <p:spTgt spid="67"/>
                                        </p:tgtEl>
                                      </p:cBhvr>
                                    </p:animEffect>
                                  </p:childTnLst>
                                </p:cTn>
                              </p:par>
                              <p:par>
                                <p:cTn id="64" presetID="10" presetClass="entr" presetSubtype="0" fill="hold" nodeType="withEffect">
                                  <p:stCondLst>
                                    <p:cond delay="0"/>
                                  </p:stCondLst>
                                  <p:childTnLst>
                                    <p:set>
                                      <p:cBhvr>
                                        <p:cTn id="65" dur="1" fill="hold">
                                          <p:stCondLst>
                                            <p:cond delay="0"/>
                                          </p:stCondLst>
                                        </p:cTn>
                                        <p:tgtEl>
                                          <p:spTgt spid="3">
                                            <p:txEl>
                                              <p:pRg st="7" end="7"/>
                                            </p:txEl>
                                          </p:spTgt>
                                        </p:tgtEl>
                                        <p:attrNameLst>
                                          <p:attrName>style.visibility</p:attrName>
                                        </p:attrNameLst>
                                      </p:cBhvr>
                                      <p:to>
                                        <p:strVal val="visible"/>
                                      </p:to>
                                    </p:set>
                                    <p:animEffect transition="in" filter="fade">
                                      <p:cBhvr>
                                        <p:cTn id="66" dur="5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71"/>
                                        </p:tgtEl>
                                        <p:attrNameLst>
                                          <p:attrName>style.visibility</p:attrName>
                                        </p:attrNameLst>
                                      </p:cBhvr>
                                      <p:to>
                                        <p:strVal val="visible"/>
                                      </p:to>
                                    </p:set>
                                    <p:animEffect transition="in" filter="fade">
                                      <p:cBhvr>
                                        <p:cTn id="71" dur="500"/>
                                        <p:tgtEl>
                                          <p:spTgt spid="71"/>
                                        </p:tgtEl>
                                      </p:cBhvr>
                                    </p:animEffect>
                                  </p:childTnLst>
                                </p:cTn>
                              </p:par>
                              <p:par>
                                <p:cTn id="72" presetID="10" presetClass="entr" presetSubtype="0" fill="hold" nodeType="withEffect">
                                  <p:stCondLst>
                                    <p:cond delay="0"/>
                                  </p:stCondLst>
                                  <p:childTnLst>
                                    <p:set>
                                      <p:cBhvr>
                                        <p:cTn id="73" dur="1" fill="hold">
                                          <p:stCondLst>
                                            <p:cond delay="0"/>
                                          </p:stCondLst>
                                        </p:cTn>
                                        <p:tgtEl>
                                          <p:spTgt spid="3">
                                            <p:txEl>
                                              <p:pRg st="8" end="8"/>
                                            </p:txEl>
                                          </p:spTgt>
                                        </p:tgtEl>
                                        <p:attrNameLst>
                                          <p:attrName>style.visibility</p:attrName>
                                        </p:attrNameLst>
                                      </p:cBhvr>
                                      <p:to>
                                        <p:strVal val="visible"/>
                                      </p:to>
                                    </p:set>
                                    <p:animEffect transition="in" filter="fade">
                                      <p:cBhvr>
                                        <p:cTn id="7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8" grpId="0" animBg="1"/>
      <p:bldP spid="66" grpId="0"/>
      <p:bldP spid="70" grpId="0" animBg="1"/>
      <p:bldP spid="7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32411-FB38-4290-B949-05831423C622}"/>
              </a:ext>
            </a:extLst>
          </p:cNvPr>
          <p:cNvSpPr>
            <a:spLocks noGrp="1"/>
          </p:cNvSpPr>
          <p:nvPr>
            <p:ph type="title"/>
          </p:nvPr>
        </p:nvSpPr>
        <p:spPr/>
        <p:txBody>
          <a:bodyPr/>
          <a:lstStyle/>
          <a:p>
            <a:r>
              <a:rPr lang="en-US" dirty="0"/>
              <a:t>Newer Submissions</a:t>
            </a:r>
          </a:p>
        </p:txBody>
      </p:sp>
      <p:sp>
        <p:nvSpPr>
          <p:cNvPr id="3" name="Content Placeholder 2">
            <a:extLst>
              <a:ext uri="{FF2B5EF4-FFF2-40B4-BE49-F238E27FC236}">
                <a16:creationId xmlns:a16="http://schemas.microsoft.com/office/drawing/2014/main" id="{830E755B-B10B-434A-9F7D-7FD8C3E78AD5}"/>
              </a:ext>
            </a:extLst>
          </p:cNvPr>
          <p:cNvSpPr>
            <a:spLocks noGrp="1"/>
          </p:cNvSpPr>
          <p:nvPr>
            <p:ph idx="1"/>
          </p:nvPr>
        </p:nvSpPr>
        <p:spPr/>
        <p:txBody>
          <a:bodyPr/>
          <a:lstStyle/>
          <a:p>
            <a:r>
              <a:rPr lang="en-US" dirty="0"/>
              <a:t>161 projects reviewed/approved by ARO since July 1, 2018, queued for curation</a:t>
            </a:r>
          </a:p>
          <a:p>
            <a:pPr lvl="1"/>
            <a:r>
              <a:rPr lang="en-US" dirty="0"/>
              <a:t>114 new sites</a:t>
            </a:r>
          </a:p>
          <a:p>
            <a:pPr lvl="1"/>
            <a:r>
              <a:rPr lang="en-US" dirty="0"/>
              <a:t>79 updates</a:t>
            </a:r>
          </a:p>
          <a:p>
            <a:r>
              <a:rPr lang="en-US" dirty="0"/>
              <a:t>Many additional projects and sites have been received and are in review/revisions</a:t>
            </a:r>
          </a:p>
          <a:p>
            <a:r>
              <a:rPr lang="en-US" dirty="0"/>
              <a:t>PRFs uploaded on ongoing basis as approved by ARO</a:t>
            </a:r>
          </a:p>
          <a:p>
            <a:r>
              <a:rPr lang="en-US" dirty="0"/>
              <a:t>120 negative projects available for upload</a:t>
            </a:r>
          </a:p>
        </p:txBody>
      </p:sp>
      <p:pic>
        <p:nvPicPr>
          <p:cNvPr id="4" name="Picture 3" descr="A close up of a sign&#10;&#10;Description automatically generated">
            <a:extLst>
              <a:ext uri="{FF2B5EF4-FFF2-40B4-BE49-F238E27FC236}">
                <a16:creationId xmlns:a16="http://schemas.microsoft.com/office/drawing/2014/main" id="{41155C84-43A3-4EFC-9796-23FE690215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5960" y="68580"/>
            <a:ext cx="2468880" cy="617220"/>
          </a:xfrm>
          <a:prstGeom prst="rect">
            <a:avLst/>
          </a:prstGeom>
        </p:spPr>
      </p:pic>
      <p:sp>
        <p:nvSpPr>
          <p:cNvPr id="5" name="Date Placeholder 4">
            <a:extLst>
              <a:ext uri="{FF2B5EF4-FFF2-40B4-BE49-F238E27FC236}">
                <a16:creationId xmlns:a16="http://schemas.microsoft.com/office/drawing/2014/main" id="{7AB3F173-15B5-4E51-976D-125EBF292DEE}"/>
              </a:ext>
            </a:extLst>
          </p:cNvPr>
          <p:cNvSpPr>
            <a:spLocks noGrp="1"/>
          </p:cNvSpPr>
          <p:nvPr>
            <p:ph type="dt" sz="half" idx="10"/>
          </p:nvPr>
        </p:nvSpPr>
        <p:spPr/>
        <p:txBody>
          <a:bodyPr/>
          <a:lstStyle/>
          <a:p>
            <a:fld id="{14D78DDD-C0B4-4258-BB59-15EB1F7F2B30}" type="datetime1">
              <a:rPr lang="en-US" smtClean="0"/>
              <a:t>5/1/2020</a:t>
            </a:fld>
            <a:endParaRPr lang="en-US"/>
          </a:p>
        </p:txBody>
      </p:sp>
    </p:spTree>
    <p:extLst>
      <p:ext uri="{BB962C8B-B14F-4D97-AF65-F5344CB8AC3E}">
        <p14:creationId xmlns:p14="http://schemas.microsoft.com/office/powerpoint/2010/main" val="376744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BB59A-32C2-4EDB-8E46-3666E195015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CF0C130-ED7E-445F-AE5B-BB75BF7217DA}"/>
              </a:ext>
            </a:extLst>
          </p:cNvPr>
          <p:cNvSpPr>
            <a:spLocks noGrp="1"/>
          </p:cNvSpPr>
          <p:nvPr>
            <p:ph idx="1"/>
          </p:nvPr>
        </p:nvSpPr>
        <p:spPr/>
        <p:txBody>
          <a:bodyPr/>
          <a:lstStyle/>
          <a:p>
            <a:r>
              <a:rPr lang="en-US" dirty="0"/>
              <a:t>Upload priorities:</a:t>
            </a:r>
          </a:p>
          <a:p>
            <a:pPr lvl="1"/>
            <a:r>
              <a:rPr lang="en-US" dirty="0"/>
              <a:t>Remaining AZSITE Backlog</a:t>
            </a:r>
          </a:p>
          <a:p>
            <a:pPr lvl="1"/>
            <a:r>
              <a:rPr lang="en-US" dirty="0"/>
              <a:t>Remaining Site Card Backlog negatives</a:t>
            </a:r>
          </a:p>
          <a:p>
            <a:pPr lvl="1"/>
            <a:r>
              <a:rPr lang="en-US" dirty="0"/>
              <a:t>Negative projects from newer submissions</a:t>
            </a:r>
          </a:p>
          <a:p>
            <a:pPr lvl="1"/>
            <a:r>
              <a:rPr lang="en-US" dirty="0"/>
              <a:t>Remaining Site Card Backlog </a:t>
            </a:r>
            <a:r>
              <a:rPr lang="en-US" dirty="0" err="1"/>
              <a:t>centerpoints</a:t>
            </a:r>
            <a:r>
              <a:rPr lang="en-US" dirty="0"/>
              <a:t> (Advanced Sites)</a:t>
            </a:r>
          </a:p>
          <a:p>
            <a:r>
              <a:rPr lang="en-US" dirty="0"/>
              <a:t>Secondary priorities:</a:t>
            </a:r>
          </a:p>
          <a:p>
            <a:pPr lvl="1"/>
            <a:r>
              <a:rPr lang="en-US" dirty="0"/>
              <a:t>Site Card Backlog update projects and site links</a:t>
            </a:r>
          </a:p>
          <a:p>
            <a:pPr lvl="1"/>
            <a:r>
              <a:rPr lang="en-US" dirty="0"/>
              <a:t>Site Card Backlog projects w/ sites partial uploads</a:t>
            </a:r>
          </a:p>
          <a:p>
            <a:r>
              <a:rPr lang="en-US" dirty="0"/>
              <a:t>ARO hire will increase rate of curation, allowing additional backlog uploads</a:t>
            </a:r>
          </a:p>
        </p:txBody>
      </p:sp>
      <p:sp>
        <p:nvSpPr>
          <p:cNvPr id="4" name="Date Placeholder 3">
            <a:extLst>
              <a:ext uri="{FF2B5EF4-FFF2-40B4-BE49-F238E27FC236}">
                <a16:creationId xmlns:a16="http://schemas.microsoft.com/office/drawing/2014/main" id="{7D9A1C33-53D6-4913-BA16-368E6ECEBC0D}"/>
              </a:ext>
            </a:extLst>
          </p:cNvPr>
          <p:cNvSpPr>
            <a:spLocks noGrp="1"/>
          </p:cNvSpPr>
          <p:nvPr>
            <p:ph type="dt" sz="half" idx="10"/>
          </p:nvPr>
        </p:nvSpPr>
        <p:spPr/>
        <p:txBody>
          <a:bodyPr/>
          <a:lstStyle/>
          <a:p>
            <a:fld id="{BC026383-244A-435A-AA41-73EEDB09CCC2}" type="datetime1">
              <a:rPr lang="en-US" smtClean="0"/>
              <a:t>5/1/2020</a:t>
            </a:fld>
            <a:endParaRPr lang="en-US"/>
          </a:p>
        </p:txBody>
      </p:sp>
      <p:pic>
        <p:nvPicPr>
          <p:cNvPr id="5" name="Picture 4" descr="A close up of a sign&#10;&#10;Description automatically generated">
            <a:extLst>
              <a:ext uri="{FF2B5EF4-FFF2-40B4-BE49-F238E27FC236}">
                <a16:creationId xmlns:a16="http://schemas.microsoft.com/office/drawing/2014/main" id="{A4252C1A-3A9A-4F3C-A732-D64040F488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85960" y="68580"/>
            <a:ext cx="2468880" cy="617220"/>
          </a:xfrm>
          <a:prstGeom prst="rect">
            <a:avLst/>
          </a:prstGeom>
        </p:spPr>
      </p:pic>
    </p:spTree>
    <p:extLst>
      <p:ext uri="{BB962C8B-B14F-4D97-AF65-F5344CB8AC3E}">
        <p14:creationId xmlns:p14="http://schemas.microsoft.com/office/powerpoint/2010/main" val="290989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58E3A-827B-41CE-A24D-8A7BE77543E0}"/>
              </a:ext>
            </a:extLst>
          </p:cNvPr>
          <p:cNvSpPr>
            <a:spLocks noGrp="1"/>
          </p:cNvSpPr>
          <p:nvPr>
            <p:ph type="title"/>
          </p:nvPr>
        </p:nvSpPr>
        <p:spPr>
          <a:xfrm>
            <a:off x="1748590" y="1810752"/>
            <a:ext cx="9601200" cy="3236495"/>
          </a:xfrm>
        </p:spPr>
        <p:txBody>
          <a:bodyPr anchor="ctr"/>
          <a:lstStyle/>
          <a:p>
            <a:pPr algn="ctr"/>
            <a:r>
              <a:rPr lang="en-US" dirty="0"/>
              <a:t>Questions / Comments / Discussion</a:t>
            </a:r>
            <a:br>
              <a:rPr lang="en-US" dirty="0"/>
            </a:br>
            <a:br>
              <a:rPr lang="en-US" dirty="0"/>
            </a:br>
            <a:br>
              <a:rPr lang="en-US" dirty="0"/>
            </a:br>
            <a:r>
              <a:rPr lang="en-US" i="1" dirty="0"/>
              <a:t>THANK YOU</a:t>
            </a:r>
            <a:endParaRPr lang="en-US" dirty="0"/>
          </a:p>
        </p:txBody>
      </p:sp>
      <p:sp>
        <p:nvSpPr>
          <p:cNvPr id="4" name="Date Placeholder 3">
            <a:extLst>
              <a:ext uri="{FF2B5EF4-FFF2-40B4-BE49-F238E27FC236}">
                <a16:creationId xmlns:a16="http://schemas.microsoft.com/office/drawing/2014/main" id="{C4B21F1A-A8DA-4967-B40D-CBD6E8FBED87}"/>
              </a:ext>
            </a:extLst>
          </p:cNvPr>
          <p:cNvSpPr>
            <a:spLocks noGrp="1"/>
          </p:cNvSpPr>
          <p:nvPr>
            <p:ph type="dt" sz="half" idx="10"/>
          </p:nvPr>
        </p:nvSpPr>
        <p:spPr/>
        <p:txBody>
          <a:bodyPr/>
          <a:lstStyle/>
          <a:p>
            <a:fld id="{BC026383-244A-435A-AA41-73EEDB09CCC2}" type="datetime1">
              <a:rPr lang="en-US" smtClean="0"/>
              <a:t>5/1/2020</a:t>
            </a:fld>
            <a:endParaRPr lang="en-US"/>
          </a:p>
        </p:txBody>
      </p:sp>
      <p:pic>
        <p:nvPicPr>
          <p:cNvPr id="5" name="Picture 4" descr="A close up of a sign&#10;&#10;Description automatically generated">
            <a:extLst>
              <a:ext uri="{FF2B5EF4-FFF2-40B4-BE49-F238E27FC236}">
                <a16:creationId xmlns:a16="http://schemas.microsoft.com/office/drawing/2014/main" id="{CBB6D2FA-6301-461A-B790-3B6341D75E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4750" y="3120390"/>
            <a:ext cx="2468880" cy="617220"/>
          </a:xfrm>
          <a:prstGeom prst="rect">
            <a:avLst/>
          </a:prstGeom>
        </p:spPr>
      </p:pic>
    </p:spTree>
    <p:extLst>
      <p:ext uri="{BB962C8B-B14F-4D97-AF65-F5344CB8AC3E}">
        <p14:creationId xmlns:p14="http://schemas.microsoft.com/office/powerpoint/2010/main" val="2927766043"/>
      </p:ext>
    </p:extLst>
  </p:cSld>
  <p:clrMapOvr>
    <a:masterClrMapping/>
  </p:clrMapOvr>
</p:sld>
</file>

<file path=ppt/theme/theme1.xml><?xml version="1.0" encoding="utf-8"?>
<a:theme xmlns:a="http://schemas.openxmlformats.org/drawingml/2006/main" name="Crop">
  <a:themeElements>
    <a:clrScheme name="Custom 1">
      <a:dk1>
        <a:srgbClr val="80875D"/>
      </a:dk1>
      <a:lt1>
        <a:srgbClr val="F5EFE8"/>
      </a:lt1>
      <a:dk2>
        <a:srgbClr val="794200"/>
      </a:dk2>
      <a:lt2>
        <a:srgbClr val="DACAB8"/>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1199</TotalTime>
  <Words>1248</Words>
  <Application>Microsoft Office PowerPoint</Application>
  <PresentationFormat>Widescreen</PresentationFormat>
  <Paragraphs>95</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Bahnschrift</vt:lpstr>
      <vt:lpstr>Bahnschrift SemiBold</vt:lpstr>
      <vt:lpstr>Calibri</vt:lpstr>
      <vt:lpstr>Franklin Gothic Book</vt:lpstr>
      <vt:lpstr>Crop</vt:lpstr>
      <vt:lpstr>Backlog Update</vt:lpstr>
      <vt:lpstr>ARO Site Card Backlog  vs. AZSITE Backlog vs.  New Submissions</vt:lpstr>
      <vt:lpstr>ARO Site Card Backlog Projects</vt:lpstr>
      <vt:lpstr>ARO Site Card Backlog Sites</vt:lpstr>
      <vt:lpstr>Newer Submissions</vt:lpstr>
      <vt:lpstr>Conclusions</vt:lpstr>
      <vt:lpstr>Questions / Comments / Discussion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backlog</dc:title>
  <dc:creator>Gabriel McGowan</dc:creator>
  <cp:lastModifiedBy>Gabriel McGowan</cp:lastModifiedBy>
  <cp:revision>62</cp:revision>
  <dcterms:created xsi:type="dcterms:W3CDTF">2020-04-23T19:00:08Z</dcterms:created>
  <dcterms:modified xsi:type="dcterms:W3CDTF">2020-05-02T04:28:56Z</dcterms:modified>
</cp:coreProperties>
</file>